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2"/>
  </p:notesMasterIdLst>
  <p:sldIdLst>
    <p:sldId id="256" r:id="rId2"/>
    <p:sldId id="263" r:id="rId3"/>
    <p:sldId id="262" r:id="rId4"/>
    <p:sldId id="307" r:id="rId5"/>
    <p:sldId id="260" r:id="rId6"/>
    <p:sldId id="266" r:id="rId7"/>
    <p:sldId id="303" r:id="rId8"/>
    <p:sldId id="267" r:id="rId9"/>
    <p:sldId id="268" r:id="rId10"/>
    <p:sldId id="265" r:id="rId11"/>
    <p:sldId id="257" r:id="rId12"/>
    <p:sldId id="270" r:id="rId13"/>
    <p:sldId id="302" r:id="rId14"/>
    <p:sldId id="292" r:id="rId15"/>
    <p:sldId id="304" r:id="rId16"/>
    <p:sldId id="301" r:id="rId17"/>
    <p:sldId id="294" r:id="rId18"/>
    <p:sldId id="274" r:id="rId19"/>
    <p:sldId id="305" r:id="rId20"/>
    <p:sldId id="295" r:id="rId21"/>
    <p:sldId id="296" r:id="rId22"/>
    <p:sldId id="300" r:id="rId23"/>
    <p:sldId id="298" r:id="rId24"/>
    <p:sldId id="278" r:id="rId25"/>
    <p:sldId id="309" r:id="rId26"/>
    <p:sldId id="306" r:id="rId27"/>
    <p:sldId id="279" r:id="rId28"/>
    <p:sldId id="282" r:id="rId29"/>
    <p:sldId id="281" r:id="rId30"/>
    <p:sldId id="284" r:id="rId31"/>
    <p:sldId id="285" r:id="rId32"/>
    <p:sldId id="310" r:id="rId33"/>
    <p:sldId id="308" r:id="rId34"/>
    <p:sldId id="290" r:id="rId35"/>
    <p:sldId id="287" r:id="rId36"/>
    <p:sldId id="288" r:id="rId37"/>
    <p:sldId id="289" r:id="rId38"/>
    <p:sldId id="291" r:id="rId39"/>
    <p:sldId id="271" r:id="rId40"/>
    <p:sldId id="269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9E323A-1CBD-5248-9972-61B4D549F30A}">
          <p14:sldIdLst>
            <p14:sldId id="256"/>
            <p14:sldId id="263"/>
            <p14:sldId id="262"/>
            <p14:sldId id="307"/>
            <p14:sldId id="260"/>
            <p14:sldId id="266"/>
            <p14:sldId id="303"/>
            <p14:sldId id="267"/>
            <p14:sldId id="268"/>
            <p14:sldId id="265"/>
            <p14:sldId id="257"/>
            <p14:sldId id="270"/>
            <p14:sldId id="302"/>
            <p14:sldId id="292"/>
            <p14:sldId id="304"/>
            <p14:sldId id="301"/>
            <p14:sldId id="294"/>
            <p14:sldId id="274"/>
            <p14:sldId id="305"/>
            <p14:sldId id="295"/>
            <p14:sldId id="296"/>
            <p14:sldId id="300"/>
            <p14:sldId id="298"/>
            <p14:sldId id="278"/>
            <p14:sldId id="309"/>
            <p14:sldId id="306"/>
            <p14:sldId id="279"/>
            <p14:sldId id="282"/>
            <p14:sldId id="281"/>
            <p14:sldId id="284"/>
            <p14:sldId id="285"/>
            <p14:sldId id="310"/>
            <p14:sldId id="308"/>
            <p14:sldId id="290"/>
            <p14:sldId id="287"/>
            <p14:sldId id="288"/>
            <p14:sldId id="289"/>
            <p14:sldId id="291"/>
            <p14:sldId id="271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2F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9"/>
    <p:restoredTop sz="74225"/>
  </p:normalViewPr>
  <p:slideViewPr>
    <p:cSldViewPr snapToGrid="0" snapToObjects="1">
      <p:cViewPr>
        <p:scale>
          <a:sx n="74" d="100"/>
          <a:sy n="74" d="100"/>
        </p:scale>
        <p:origin x="1632" y="224"/>
      </p:cViewPr>
      <p:guideLst/>
    </p:cSldViewPr>
  </p:slideViewPr>
  <p:outlineViewPr>
    <p:cViewPr>
      <p:scale>
        <a:sx n="33" d="100"/>
        <a:sy n="33" d="100"/>
      </p:scale>
      <p:origin x="0" y="-23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9D73B-3245-9D46-99F9-67329B58F33B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D62022-544B-4C4F-96A3-6045A2BA2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88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co-activator</a:t>
            </a:r>
          </a:p>
          <a:p>
            <a:r>
              <a:rPr lang="en-US" dirty="0" smtClean="0"/>
              <a:t>F to TF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779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Peripheral nervous 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570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y-axis</a:t>
            </a:r>
          </a:p>
          <a:p>
            <a:r>
              <a:rPr lang="en-US" dirty="0" err="1" smtClean="0"/>
              <a:t>Zaret</a:t>
            </a:r>
            <a:r>
              <a:rPr lang="en-US" dirty="0" smtClean="0"/>
              <a:t> lab</a:t>
            </a:r>
            <a:r>
              <a:rPr lang="en-US" baseline="0" dirty="0" smtClean="0"/>
              <a:t> data</a:t>
            </a:r>
          </a:p>
          <a:p>
            <a:r>
              <a:rPr lang="en-US" baseline="0" dirty="0" smtClean="0"/>
              <a:t>label and color for plot</a:t>
            </a:r>
          </a:p>
          <a:p>
            <a:r>
              <a:rPr lang="en-US" baseline="0" dirty="0" err="1" smtClean="0"/>
              <a:t>dctbp</a:t>
            </a:r>
            <a:endParaRPr lang="en-US" baseline="0" dirty="0" smtClean="0"/>
          </a:p>
          <a:p>
            <a:r>
              <a:rPr lang="en-US" baseline="0" dirty="0" smtClean="0"/>
              <a:t>Groucho slides cluster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2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Spreading vs looping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7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Title:</a:t>
            </a:r>
            <a:r>
              <a:rPr lang="en-US" baseline="0" dirty="0" smtClean="0"/>
              <a:t> Is recruitment sufficient for repression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Model of Dl </a:t>
            </a:r>
            <a:r>
              <a:rPr lang="en-US" baseline="0" dirty="0" err="1" smtClean="0"/>
              <a:t>req</a:t>
            </a:r>
            <a:r>
              <a:rPr lang="en-US" baseline="0" dirty="0" smtClean="0"/>
              <a:t> additional factors </a:t>
            </a:r>
            <a:r>
              <a:rPr lang="en-US" baseline="0" dirty="0" err="1" smtClean="0"/>
              <a:t>Dri</a:t>
            </a:r>
            <a:r>
              <a:rPr lang="en-US" baseline="0" dirty="0" smtClean="0"/>
              <a:t>/Ct to recruit Gro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662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487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with known and snail</a:t>
            </a:r>
          </a:p>
          <a:p>
            <a:r>
              <a:rPr lang="en-US" dirty="0" smtClean="0"/>
              <a:t>I propose that 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314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Combine</a:t>
            </a:r>
            <a:r>
              <a:rPr lang="en-US" baseline="0" dirty="0" smtClean="0"/>
              <a:t> questions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the mechanism of long-range repression?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6043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Maternal overexpression;</a:t>
            </a:r>
            <a:r>
              <a:rPr lang="en-US" baseline="0" dirty="0" smtClean="0"/>
              <a:t> expression profiling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77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with Gro gain</a:t>
            </a:r>
            <a:r>
              <a:rPr lang="en-US" baseline="0" dirty="0" smtClean="0"/>
              <a:t> of function</a:t>
            </a:r>
          </a:p>
          <a:p>
            <a:r>
              <a:rPr lang="en-US" baseline="0" dirty="0" smtClean="0"/>
              <a:t>x-axis: Gro occupancy 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866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 on </a:t>
            </a:r>
            <a:r>
              <a:rPr lang="en-US" dirty="0" err="1" smtClean="0"/>
              <a:t>gro</a:t>
            </a:r>
            <a:r>
              <a:rPr lang="en-US" dirty="0" smtClean="0"/>
              <a:t> occupancy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69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Activator on bottom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996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Combine</a:t>
            </a:r>
            <a:r>
              <a:rPr lang="en-US" baseline="0" dirty="0" smtClean="0"/>
              <a:t> questions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the mechanism of long-range repression?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043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Set-up</a:t>
            </a:r>
            <a:r>
              <a:rPr lang="en-US" baseline="0" dirty="0" smtClean="0"/>
              <a:t> PolII stalling</a:t>
            </a:r>
          </a:p>
          <a:p>
            <a:r>
              <a:rPr lang="en-US" baseline="0" dirty="0" smtClean="0"/>
              <a:t>Labels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8197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924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</a:t>
            </a:r>
            <a:r>
              <a:rPr lang="en-US" baseline="0" dirty="0" smtClean="0"/>
              <a:t> non-</a:t>
            </a:r>
            <a:r>
              <a:rPr lang="en-US" baseline="0" dirty="0" err="1" smtClean="0"/>
              <a:t>polyA</a:t>
            </a:r>
            <a:r>
              <a:rPr lang="en-US" baseline="0" dirty="0" smtClean="0"/>
              <a:t> points from plot</a:t>
            </a:r>
          </a:p>
          <a:p>
            <a:r>
              <a:rPr lang="en-US" baseline="0" dirty="0" err="1" smtClean="0"/>
              <a:t>LImit</a:t>
            </a:r>
            <a:r>
              <a:rPr lang="en-US" baseline="0" dirty="0" smtClean="0"/>
              <a:t> to maternal</a:t>
            </a:r>
          </a:p>
          <a:p>
            <a:r>
              <a:rPr lang="en-US" baseline="0" dirty="0" smtClean="0"/>
              <a:t>Color to bar graphs (low-priority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7441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</a:t>
            </a:r>
            <a:r>
              <a:rPr lang="en-US" baseline="0" dirty="0" smtClean="0"/>
              <a:t> shading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307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questions and verbalize</a:t>
            </a:r>
            <a:r>
              <a:rPr lang="en-US" baseline="0" dirty="0" smtClean="0"/>
              <a:t> answers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15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% identities</a:t>
            </a:r>
          </a:p>
          <a:p>
            <a:r>
              <a:rPr lang="en-US" dirty="0" smtClean="0"/>
              <a:t>identities</a:t>
            </a:r>
            <a:r>
              <a:rPr lang="en-US" baseline="0" dirty="0" smtClean="0"/>
              <a:t> per one isoform of </a:t>
            </a:r>
            <a:r>
              <a:rPr lang="en-US" baseline="0" dirty="0" err="1" smtClean="0"/>
              <a:t>tle</a:t>
            </a:r>
            <a:r>
              <a:rPr lang="en-US" baseline="0" dirty="0" smtClean="0"/>
              <a:t>/</a:t>
            </a:r>
            <a:r>
              <a:rPr lang="en-US" baseline="0" dirty="0" err="1" smtClean="0"/>
              <a:t>grg</a:t>
            </a:r>
            <a:endParaRPr lang="en-US" baseline="0" dirty="0" smtClean="0"/>
          </a:p>
          <a:p>
            <a:r>
              <a:rPr lang="en-US" baseline="0" dirty="0" smtClean="0"/>
              <a:t>One mammal</a:t>
            </a:r>
          </a:p>
          <a:p>
            <a:r>
              <a:rPr lang="en-US" baseline="0" dirty="0" smtClean="0"/>
              <a:t>Yeast Tup1 or TOPLESS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65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63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scrunch timepoints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nascent-</a:t>
            </a:r>
            <a:r>
              <a:rPr lang="en-US" dirty="0" err="1" smtClean="0"/>
              <a:t>seq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en-US" dirty="0" smtClean="0"/>
              <a:t>Distribution</a:t>
            </a:r>
            <a:r>
              <a:rPr lang="en-US" baseline="0" dirty="0" smtClean="0"/>
              <a:t> of ternary elongation complexes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26B94-C3B6-E643-B863-5E8F0FAD9FF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894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revise </a:t>
            </a:r>
            <a:r>
              <a:rPr lang="en-US" dirty="0" err="1" smtClean="0"/>
              <a:t>venn</a:t>
            </a:r>
            <a:r>
              <a:rPr lang="en-US" baseline="0" dirty="0" smtClean="0"/>
              <a:t> or use novel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519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revise </a:t>
            </a:r>
            <a:r>
              <a:rPr lang="en-US" dirty="0" err="1" smtClean="0"/>
              <a:t>venn</a:t>
            </a:r>
            <a:r>
              <a:rPr lang="en-US" baseline="0" dirty="0" smtClean="0"/>
              <a:t> or use novel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401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Spreading</a:t>
            </a:r>
            <a:r>
              <a:rPr lang="en-US" baseline="0" dirty="0" smtClean="0"/>
              <a:t> versus looping model figure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007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Spreading</a:t>
            </a:r>
            <a:r>
              <a:rPr lang="en-US" baseline="0" dirty="0" smtClean="0"/>
              <a:t> versus looping model figure (before this slide)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62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9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63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20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85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14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91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597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96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50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708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81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72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Genome-wide Analysis of Groucho Function in </a:t>
            </a:r>
            <a:r>
              <a:rPr lang="en-US" sz="3600" i="1" dirty="0"/>
              <a:t>Drosophila </a:t>
            </a:r>
            <a:r>
              <a:rPr lang="en-US" sz="3600" dirty="0"/>
              <a:t>Embryogenesis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Michael Chambers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69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to be addressed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/>
              <a:t>A genome-wide survey of Groucho in the early </a:t>
            </a:r>
            <a:r>
              <a:rPr lang="en-US" dirty="0" smtClean="0"/>
              <a:t>embryo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Mechanism of long-range repression - s</a:t>
            </a:r>
            <a:r>
              <a:rPr lang="en-US" dirty="0" smtClean="0"/>
              <a:t>preading vs. looping?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Is Gro recruitment sufficient for repression?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Identifying components of the Groucho gene regulatory </a:t>
            </a:r>
            <a:r>
              <a:rPr lang="en-US" dirty="0" smtClean="0"/>
              <a:t>network</a:t>
            </a:r>
          </a:p>
          <a:p>
            <a:pPr lvl="1"/>
            <a:r>
              <a:rPr lang="en-US" dirty="0" smtClean="0"/>
              <a:t>What are the targets of Gro-mediated repression?</a:t>
            </a:r>
          </a:p>
          <a:p>
            <a:pPr lvl="1"/>
            <a:r>
              <a:rPr lang="en-US" dirty="0" smtClean="0"/>
              <a:t>Is Groucho a dedicated repressor?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Is </a:t>
            </a:r>
            <a:r>
              <a:rPr lang="en-US" dirty="0"/>
              <a:t>G</a:t>
            </a:r>
            <a:r>
              <a:rPr lang="en-US" dirty="0" smtClean="0"/>
              <a:t>roucho repression </a:t>
            </a:r>
            <a:r>
              <a:rPr lang="en-US" dirty="0" smtClean="0"/>
              <a:t>associated with </a:t>
            </a:r>
            <a:r>
              <a:rPr lang="en-US" dirty="0" smtClean="0"/>
              <a:t>paused RNA PolII?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59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Genome-wide analysis </a:t>
            </a:r>
            <a:r>
              <a:rPr lang="en-US" sz="3200" dirty="0" smtClean="0"/>
              <a:t>of Groucho’s </a:t>
            </a:r>
            <a:r>
              <a:rPr lang="en-US" sz="3200" dirty="0"/>
              <a:t>functions in early fly development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62002" y="3235641"/>
            <a:ext cx="2662767" cy="0"/>
          </a:xfrm>
          <a:prstGeom prst="straightConnector1">
            <a:avLst/>
          </a:prstGeom>
          <a:ln w="381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231102" y="3097567"/>
            <a:ext cx="0" cy="29210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569122" y="3097567"/>
            <a:ext cx="0" cy="29210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907143" y="3097567"/>
            <a:ext cx="0" cy="29210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030014" y="3446922"/>
            <a:ext cx="1708634" cy="16191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419225" y="3451738"/>
            <a:ext cx="1312610" cy="16143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768363" y="3446922"/>
            <a:ext cx="963472" cy="16191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62002" y="5220138"/>
            <a:ext cx="1202267" cy="3048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RNA-seq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987553" y="5220138"/>
            <a:ext cx="1363133" cy="3048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Nascent-seq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373970" y="5220138"/>
            <a:ext cx="1202267" cy="3048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ChIP-seq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762002" y="5524938"/>
            <a:ext cx="1202267" cy="5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mRNA accumulation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987553" y="5524938"/>
            <a:ext cx="1363133" cy="5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pre-mRNA profiling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3373970" y="5524938"/>
            <a:ext cx="1202267" cy="5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Groucho binding</a:t>
            </a:r>
          </a:p>
        </p:txBody>
      </p:sp>
      <p:sp>
        <p:nvSpPr>
          <p:cNvPr id="37" name="Freeform 36"/>
          <p:cNvSpPr/>
          <p:nvPr/>
        </p:nvSpPr>
        <p:spPr>
          <a:xfrm>
            <a:off x="1735289" y="1706018"/>
            <a:ext cx="830112" cy="370195"/>
          </a:xfrm>
          <a:custGeom>
            <a:avLst/>
            <a:gdLst>
              <a:gd name="connsiteX0" fmla="*/ 443484 w 3343759"/>
              <a:gd name="connsiteY0" fmla="*/ 105577 h 919649"/>
              <a:gd name="connsiteX1" fmla="*/ 3313684 w 3343759"/>
              <a:gd name="connsiteY1" fmla="*/ 54777 h 919649"/>
              <a:gd name="connsiteX2" fmla="*/ 1840484 w 3343759"/>
              <a:gd name="connsiteY2" fmla="*/ 918377 h 919649"/>
              <a:gd name="connsiteX3" fmla="*/ 151384 w 3343759"/>
              <a:gd name="connsiteY3" fmla="*/ 245277 h 919649"/>
              <a:gd name="connsiteX4" fmla="*/ 443484 w 3343759"/>
              <a:gd name="connsiteY4" fmla="*/ 105577 h 919649"/>
              <a:gd name="connsiteX0" fmla="*/ 299625 w 3199900"/>
              <a:gd name="connsiteY0" fmla="*/ 121485 h 938774"/>
              <a:gd name="connsiteX1" fmla="*/ 3169825 w 3199900"/>
              <a:gd name="connsiteY1" fmla="*/ 70685 h 938774"/>
              <a:gd name="connsiteX2" fmla="*/ 1696625 w 3199900"/>
              <a:gd name="connsiteY2" fmla="*/ 934285 h 938774"/>
              <a:gd name="connsiteX3" fmla="*/ 248825 w 3199900"/>
              <a:gd name="connsiteY3" fmla="*/ 690230 h 938774"/>
              <a:gd name="connsiteX4" fmla="*/ 299625 w 3199900"/>
              <a:gd name="connsiteY4" fmla="*/ 121485 h 938774"/>
              <a:gd name="connsiteX0" fmla="*/ 296177 w 3146808"/>
              <a:gd name="connsiteY0" fmla="*/ 4048 h 821337"/>
              <a:gd name="connsiteX1" fmla="*/ 3115577 w 3146808"/>
              <a:gd name="connsiteY1" fmla="*/ 343288 h 821337"/>
              <a:gd name="connsiteX2" fmla="*/ 1693177 w 3146808"/>
              <a:gd name="connsiteY2" fmla="*/ 816848 h 821337"/>
              <a:gd name="connsiteX3" fmla="*/ 245377 w 3146808"/>
              <a:gd name="connsiteY3" fmla="*/ 572793 h 821337"/>
              <a:gd name="connsiteX4" fmla="*/ 296177 w 3146808"/>
              <a:gd name="connsiteY4" fmla="*/ 4048 h 821337"/>
              <a:gd name="connsiteX0" fmla="*/ 290170 w 3054150"/>
              <a:gd name="connsiteY0" fmla="*/ 22177 h 839466"/>
              <a:gd name="connsiteX1" fmla="*/ 3020670 w 3054150"/>
              <a:gd name="connsiteY1" fmla="*/ 185899 h 839466"/>
              <a:gd name="connsiteX2" fmla="*/ 1687170 w 3054150"/>
              <a:gd name="connsiteY2" fmla="*/ 834977 h 839466"/>
              <a:gd name="connsiteX3" fmla="*/ 239370 w 3054150"/>
              <a:gd name="connsiteY3" fmla="*/ 590922 h 839466"/>
              <a:gd name="connsiteX4" fmla="*/ 290170 w 3054150"/>
              <a:gd name="connsiteY4" fmla="*/ 22177 h 839466"/>
              <a:gd name="connsiteX0" fmla="*/ 290170 w 3163476"/>
              <a:gd name="connsiteY0" fmla="*/ 19117 h 831929"/>
              <a:gd name="connsiteX1" fmla="*/ 3020670 w 3163476"/>
              <a:gd name="connsiteY1" fmla="*/ 182839 h 831929"/>
              <a:gd name="connsiteX2" fmla="*/ 2665069 w 3163476"/>
              <a:gd name="connsiteY2" fmla="*/ 657671 h 831929"/>
              <a:gd name="connsiteX3" fmla="*/ 1687170 w 3163476"/>
              <a:gd name="connsiteY3" fmla="*/ 831917 h 831929"/>
              <a:gd name="connsiteX4" fmla="*/ 239370 w 3163476"/>
              <a:gd name="connsiteY4" fmla="*/ 587862 h 831929"/>
              <a:gd name="connsiteX5" fmla="*/ 290170 w 3163476"/>
              <a:gd name="connsiteY5" fmla="*/ 19117 h 831929"/>
              <a:gd name="connsiteX0" fmla="*/ 269029 w 2903676"/>
              <a:gd name="connsiteY0" fmla="*/ 51806 h 864618"/>
              <a:gd name="connsiteX1" fmla="*/ 2682029 w 2903676"/>
              <a:gd name="connsiteY1" fmla="*/ 98516 h 864618"/>
              <a:gd name="connsiteX2" fmla="*/ 2643928 w 2903676"/>
              <a:gd name="connsiteY2" fmla="*/ 690360 h 864618"/>
              <a:gd name="connsiteX3" fmla="*/ 1666029 w 2903676"/>
              <a:gd name="connsiteY3" fmla="*/ 864606 h 864618"/>
              <a:gd name="connsiteX4" fmla="*/ 218229 w 2903676"/>
              <a:gd name="connsiteY4" fmla="*/ 620551 h 864618"/>
              <a:gd name="connsiteX5" fmla="*/ 269029 w 2903676"/>
              <a:gd name="connsiteY5" fmla="*/ 51806 h 864618"/>
              <a:gd name="connsiteX0" fmla="*/ 220509 w 2855156"/>
              <a:gd name="connsiteY0" fmla="*/ 51806 h 864618"/>
              <a:gd name="connsiteX1" fmla="*/ 2633509 w 2855156"/>
              <a:gd name="connsiteY1" fmla="*/ 98516 h 864618"/>
              <a:gd name="connsiteX2" fmla="*/ 2595408 w 2855156"/>
              <a:gd name="connsiteY2" fmla="*/ 690360 h 864618"/>
              <a:gd name="connsiteX3" fmla="*/ 1617509 w 2855156"/>
              <a:gd name="connsiteY3" fmla="*/ 864606 h 864618"/>
              <a:gd name="connsiteX4" fmla="*/ 271309 w 2855156"/>
              <a:gd name="connsiteY4" fmla="*/ 620551 h 864618"/>
              <a:gd name="connsiteX5" fmla="*/ 220509 w 2855156"/>
              <a:gd name="connsiteY5" fmla="*/ 51806 h 864618"/>
              <a:gd name="connsiteX0" fmla="*/ 220509 w 2829298"/>
              <a:gd name="connsiteY0" fmla="*/ 50393 h 863205"/>
              <a:gd name="connsiteX1" fmla="*/ 2633509 w 2829298"/>
              <a:gd name="connsiteY1" fmla="*/ 97103 h 863205"/>
              <a:gd name="connsiteX2" fmla="*/ 2531908 w 2829298"/>
              <a:gd name="connsiteY2" fmla="*/ 659694 h 863205"/>
              <a:gd name="connsiteX3" fmla="*/ 1617509 w 2829298"/>
              <a:gd name="connsiteY3" fmla="*/ 863193 h 863205"/>
              <a:gd name="connsiteX4" fmla="*/ 271309 w 2829298"/>
              <a:gd name="connsiteY4" fmla="*/ 619138 h 863205"/>
              <a:gd name="connsiteX5" fmla="*/ 220509 w 2829298"/>
              <a:gd name="connsiteY5" fmla="*/ 50393 h 863205"/>
              <a:gd name="connsiteX0" fmla="*/ 229621 w 2932164"/>
              <a:gd name="connsiteY0" fmla="*/ 50393 h 863205"/>
              <a:gd name="connsiteX1" fmla="*/ 2769621 w 2932164"/>
              <a:gd name="connsiteY1" fmla="*/ 97103 h 863205"/>
              <a:gd name="connsiteX2" fmla="*/ 2541020 w 2932164"/>
              <a:gd name="connsiteY2" fmla="*/ 659694 h 863205"/>
              <a:gd name="connsiteX3" fmla="*/ 1626621 w 2932164"/>
              <a:gd name="connsiteY3" fmla="*/ 863193 h 863205"/>
              <a:gd name="connsiteX4" fmla="*/ 280421 w 2932164"/>
              <a:gd name="connsiteY4" fmla="*/ 619138 h 863205"/>
              <a:gd name="connsiteX5" fmla="*/ 229621 w 2932164"/>
              <a:gd name="connsiteY5" fmla="*/ 50393 h 863205"/>
              <a:gd name="connsiteX0" fmla="*/ 208960 w 2911503"/>
              <a:gd name="connsiteY0" fmla="*/ 48286 h 861095"/>
              <a:gd name="connsiteX1" fmla="*/ 2748960 w 2911503"/>
              <a:gd name="connsiteY1" fmla="*/ 94996 h 861095"/>
              <a:gd name="connsiteX2" fmla="*/ 2520359 w 2911503"/>
              <a:gd name="connsiteY2" fmla="*/ 657587 h 861095"/>
              <a:gd name="connsiteX3" fmla="*/ 1605960 w 2911503"/>
              <a:gd name="connsiteY3" fmla="*/ 861086 h 861095"/>
              <a:gd name="connsiteX4" fmla="*/ 310560 w 2911503"/>
              <a:gd name="connsiteY4" fmla="*/ 587778 h 861095"/>
              <a:gd name="connsiteX5" fmla="*/ 208960 w 2911503"/>
              <a:gd name="connsiteY5" fmla="*/ 48286 h 861095"/>
              <a:gd name="connsiteX0" fmla="*/ 208960 w 2979708"/>
              <a:gd name="connsiteY0" fmla="*/ 50197 h 863006"/>
              <a:gd name="connsiteX1" fmla="*/ 2748960 w 2979708"/>
              <a:gd name="connsiteY1" fmla="*/ 96907 h 863006"/>
              <a:gd name="connsiteX2" fmla="*/ 2710859 w 2979708"/>
              <a:gd name="connsiteY2" fmla="*/ 698502 h 863006"/>
              <a:gd name="connsiteX3" fmla="*/ 1605960 w 2979708"/>
              <a:gd name="connsiteY3" fmla="*/ 862997 h 863006"/>
              <a:gd name="connsiteX4" fmla="*/ 310560 w 2979708"/>
              <a:gd name="connsiteY4" fmla="*/ 589689 h 863006"/>
              <a:gd name="connsiteX5" fmla="*/ 208960 w 2979708"/>
              <a:gd name="connsiteY5" fmla="*/ 50197 h 863006"/>
              <a:gd name="connsiteX0" fmla="*/ 185850 w 2956598"/>
              <a:gd name="connsiteY0" fmla="*/ 50197 h 863006"/>
              <a:gd name="connsiteX1" fmla="*/ 2725850 w 2956598"/>
              <a:gd name="connsiteY1" fmla="*/ 96907 h 863006"/>
              <a:gd name="connsiteX2" fmla="*/ 2687749 w 2956598"/>
              <a:gd name="connsiteY2" fmla="*/ 698502 h 863006"/>
              <a:gd name="connsiteX3" fmla="*/ 1582850 w 2956598"/>
              <a:gd name="connsiteY3" fmla="*/ 862997 h 863006"/>
              <a:gd name="connsiteX4" fmla="*/ 350950 w 2956598"/>
              <a:gd name="connsiteY4" fmla="*/ 589689 h 863006"/>
              <a:gd name="connsiteX5" fmla="*/ 185850 w 2956598"/>
              <a:gd name="connsiteY5" fmla="*/ 50197 h 863006"/>
              <a:gd name="connsiteX0" fmla="*/ 185850 w 2940843"/>
              <a:gd name="connsiteY0" fmla="*/ 49234 h 862043"/>
              <a:gd name="connsiteX1" fmla="*/ 2725850 w 2940843"/>
              <a:gd name="connsiteY1" fmla="*/ 95944 h 862043"/>
              <a:gd name="connsiteX2" fmla="*/ 2649649 w 2940843"/>
              <a:gd name="connsiteY2" fmla="*/ 678037 h 862043"/>
              <a:gd name="connsiteX3" fmla="*/ 1582850 w 2940843"/>
              <a:gd name="connsiteY3" fmla="*/ 862034 h 862043"/>
              <a:gd name="connsiteX4" fmla="*/ 350950 w 2940843"/>
              <a:gd name="connsiteY4" fmla="*/ 588726 h 862043"/>
              <a:gd name="connsiteX5" fmla="*/ 185850 w 2940843"/>
              <a:gd name="connsiteY5" fmla="*/ 49234 h 862043"/>
              <a:gd name="connsiteX0" fmla="*/ 208959 w 2963952"/>
              <a:gd name="connsiteY0" fmla="*/ 56597 h 869431"/>
              <a:gd name="connsiteX1" fmla="*/ 2748959 w 2963952"/>
              <a:gd name="connsiteY1" fmla="*/ 103307 h 869431"/>
              <a:gd name="connsiteX2" fmla="*/ 2672758 w 2963952"/>
              <a:gd name="connsiteY2" fmla="*/ 685400 h 869431"/>
              <a:gd name="connsiteX3" fmla="*/ 1605959 w 2963952"/>
              <a:gd name="connsiteY3" fmla="*/ 869397 h 869431"/>
              <a:gd name="connsiteX4" fmla="*/ 310559 w 2963952"/>
              <a:gd name="connsiteY4" fmla="*/ 698475 h 869431"/>
              <a:gd name="connsiteX5" fmla="*/ 208959 w 2963952"/>
              <a:gd name="connsiteY5" fmla="*/ 56597 h 869431"/>
              <a:gd name="connsiteX0" fmla="*/ 199011 w 2954004"/>
              <a:gd name="connsiteY0" fmla="*/ 56597 h 913295"/>
              <a:gd name="connsiteX1" fmla="*/ 2739011 w 2954004"/>
              <a:gd name="connsiteY1" fmla="*/ 103307 h 913295"/>
              <a:gd name="connsiteX2" fmla="*/ 2662810 w 2954004"/>
              <a:gd name="connsiteY2" fmla="*/ 685400 h 913295"/>
              <a:gd name="connsiteX3" fmla="*/ 1386461 w 2954004"/>
              <a:gd name="connsiteY3" fmla="*/ 913277 h 913295"/>
              <a:gd name="connsiteX4" fmla="*/ 300611 w 2954004"/>
              <a:gd name="connsiteY4" fmla="*/ 698475 h 913295"/>
              <a:gd name="connsiteX5" fmla="*/ 199011 w 2954004"/>
              <a:gd name="connsiteY5" fmla="*/ 56597 h 913295"/>
              <a:gd name="connsiteX0" fmla="*/ 276708 w 3031701"/>
              <a:gd name="connsiteY0" fmla="*/ 39654 h 896343"/>
              <a:gd name="connsiteX1" fmla="*/ 2816708 w 3031701"/>
              <a:gd name="connsiteY1" fmla="*/ 86364 h 896343"/>
              <a:gd name="connsiteX2" fmla="*/ 2740507 w 3031701"/>
              <a:gd name="connsiteY2" fmla="*/ 668457 h 896343"/>
              <a:gd name="connsiteX3" fmla="*/ 1464158 w 3031701"/>
              <a:gd name="connsiteY3" fmla="*/ 896334 h 896343"/>
              <a:gd name="connsiteX4" fmla="*/ 378308 w 3031701"/>
              <a:gd name="connsiteY4" fmla="*/ 681532 h 896343"/>
              <a:gd name="connsiteX5" fmla="*/ 78951 w 3031701"/>
              <a:gd name="connsiteY5" fmla="*/ 444184 h 896343"/>
              <a:gd name="connsiteX6" fmla="*/ 276708 w 3031701"/>
              <a:gd name="connsiteY6" fmla="*/ 39654 h 896343"/>
              <a:gd name="connsiteX0" fmla="*/ 398902 w 2949509"/>
              <a:gd name="connsiteY0" fmla="*/ 39654 h 896343"/>
              <a:gd name="connsiteX1" fmla="*/ 2748402 w 2949509"/>
              <a:gd name="connsiteY1" fmla="*/ 86364 h 896343"/>
              <a:gd name="connsiteX2" fmla="*/ 2672201 w 2949509"/>
              <a:gd name="connsiteY2" fmla="*/ 668457 h 896343"/>
              <a:gd name="connsiteX3" fmla="*/ 1395852 w 2949509"/>
              <a:gd name="connsiteY3" fmla="*/ 896334 h 896343"/>
              <a:gd name="connsiteX4" fmla="*/ 310002 w 2949509"/>
              <a:gd name="connsiteY4" fmla="*/ 681532 h 896343"/>
              <a:gd name="connsiteX5" fmla="*/ 10645 w 2949509"/>
              <a:gd name="connsiteY5" fmla="*/ 444184 h 896343"/>
              <a:gd name="connsiteX6" fmla="*/ 398902 w 2949509"/>
              <a:gd name="connsiteY6" fmla="*/ 39654 h 896343"/>
              <a:gd name="connsiteX0" fmla="*/ 444107 w 2940217"/>
              <a:gd name="connsiteY0" fmla="*/ 39654 h 896343"/>
              <a:gd name="connsiteX1" fmla="*/ 2742807 w 2940217"/>
              <a:gd name="connsiteY1" fmla="*/ 86364 h 896343"/>
              <a:gd name="connsiteX2" fmla="*/ 2666606 w 2940217"/>
              <a:gd name="connsiteY2" fmla="*/ 668457 h 896343"/>
              <a:gd name="connsiteX3" fmla="*/ 1390257 w 2940217"/>
              <a:gd name="connsiteY3" fmla="*/ 896334 h 896343"/>
              <a:gd name="connsiteX4" fmla="*/ 304407 w 2940217"/>
              <a:gd name="connsiteY4" fmla="*/ 681532 h 896343"/>
              <a:gd name="connsiteX5" fmla="*/ 5050 w 2940217"/>
              <a:gd name="connsiteY5" fmla="*/ 444184 h 896343"/>
              <a:gd name="connsiteX6" fmla="*/ 444107 w 2940217"/>
              <a:gd name="connsiteY6" fmla="*/ 39654 h 896343"/>
              <a:gd name="connsiteX0" fmla="*/ 444107 w 2940217"/>
              <a:gd name="connsiteY0" fmla="*/ 32465 h 913531"/>
              <a:gd name="connsiteX1" fmla="*/ 2742807 w 2940217"/>
              <a:gd name="connsiteY1" fmla="*/ 103552 h 913531"/>
              <a:gd name="connsiteX2" fmla="*/ 2666606 w 2940217"/>
              <a:gd name="connsiteY2" fmla="*/ 685645 h 913531"/>
              <a:gd name="connsiteX3" fmla="*/ 1390257 w 2940217"/>
              <a:gd name="connsiteY3" fmla="*/ 913522 h 913531"/>
              <a:gd name="connsiteX4" fmla="*/ 304407 w 2940217"/>
              <a:gd name="connsiteY4" fmla="*/ 698720 h 913531"/>
              <a:gd name="connsiteX5" fmla="*/ 5050 w 2940217"/>
              <a:gd name="connsiteY5" fmla="*/ 461372 h 913531"/>
              <a:gd name="connsiteX6" fmla="*/ 444107 w 2940217"/>
              <a:gd name="connsiteY6" fmla="*/ 32465 h 913531"/>
              <a:gd name="connsiteX0" fmla="*/ 441860 w 2664359"/>
              <a:gd name="connsiteY0" fmla="*/ 11444 h 892510"/>
              <a:gd name="connsiteX1" fmla="*/ 2442110 w 2664359"/>
              <a:gd name="connsiteY1" fmla="*/ 170290 h 892510"/>
              <a:gd name="connsiteX2" fmla="*/ 2664359 w 2664359"/>
              <a:gd name="connsiteY2" fmla="*/ 664624 h 892510"/>
              <a:gd name="connsiteX3" fmla="*/ 1388010 w 2664359"/>
              <a:gd name="connsiteY3" fmla="*/ 892501 h 892510"/>
              <a:gd name="connsiteX4" fmla="*/ 302160 w 2664359"/>
              <a:gd name="connsiteY4" fmla="*/ 677699 h 892510"/>
              <a:gd name="connsiteX5" fmla="*/ 2803 w 2664359"/>
              <a:gd name="connsiteY5" fmla="*/ 440351 h 892510"/>
              <a:gd name="connsiteX6" fmla="*/ 441860 w 2664359"/>
              <a:gd name="connsiteY6" fmla="*/ 11444 h 892510"/>
              <a:gd name="connsiteX0" fmla="*/ 441921 w 2793544"/>
              <a:gd name="connsiteY0" fmla="*/ 32465 h 913531"/>
              <a:gd name="connsiteX1" fmla="*/ 2454871 w 2793544"/>
              <a:gd name="connsiteY1" fmla="*/ 103552 h 913531"/>
              <a:gd name="connsiteX2" fmla="*/ 2664420 w 2793544"/>
              <a:gd name="connsiteY2" fmla="*/ 685645 h 913531"/>
              <a:gd name="connsiteX3" fmla="*/ 1388071 w 2793544"/>
              <a:gd name="connsiteY3" fmla="*/ 913522 h 913531"/>
              <a:gd name="connsiteX4" fmla="*/ 302221 w 2793544"/>
              <a:gd name="connsiteY4" fmla="*/ 698720 h 913531"/>
              <a:gd name="connsiteX5" fmla="*/ 2864 w 2793544"/>
              <a:gd name="connsiteY5" fmla="*/ 461372 h 913531"/>
              <a:gd name="connsiteX6" fmla="*/ 441921 w 2793544"/>
              <a:gd name="connsiteY6" fmla="*/ 32465 h 913531"/>
              <a:gd name="connsiteX0" fmla="*/ 441921 w 2639628"/>
              <a:gd name="connsiteY0" fmla="*/ 29018 h 910084"/>
              <a:gd name="connsiteX1" fmla="*/ 2454871 w 2639628"/>
              <a:gd name="connsiteY1" fmla="*/ 100105 h 910084"/>
              <a:gd name="connsiteX2" fmla="*/ 2397720 w 2639628"/>
              <a:gd name="connsiteY2" fmla="*/ 594439 h 910084"/>
              <a:gd name="connsiteX3" fmla="*/ 1388071 w 2639628"/>
              <a:gd name="connsiteY3" fmla="*/ 910075 h 910084"/>
              <a:gd name="connsiteX4" fmla="*/ 302221 w 2639628"/>
              <a:gd name="connsiteY4" fmla="*/ 695273 h 910084"/>
              <a:gd name="connsiteX5" fmla="*/ 2864 w 2639628"/>
              <a:gd name="connsiteY5" fmla="*/ 457925 h 910084"/>
              <a:gd name="connsiteX6" fmla="*/ 441921 w 2639628"/>
              <a:gd name="connsiteY6" fmla="*/ 29018 h 910084"/>
              <a:gd name="connsiteX0" fmla="*/ 441921 w 2675751"/>
              <a:gd name="connsiteY0" fmla="*/ 31073 h 912139"/>
              <a:gd name="connsiteX1" fmla="*/ 2454871 w 2675751"/>
              <a:gd name="connsiteY1" fmla="*/ 102160 h 912139"/>
              <a:gd name="connsiteX2" fmla="*/ 2473920 w 2675751"/>
              <a:gd name="connsiteY2" fmla="*/ 650124 h 912139"/>
              <a:gd name="connsiteX3" fmla="*/ 1388071 w 2675751"/>
              <a:gd name="connsiteY3" fmla="*/ 912130 h 912139"/>
              <a:gd name="connsiteX4" fmla="*/ 302221 w 2675751"/>
              <a:gd name="connsiteY4" fmla="*/ 697328 h 912139"/>
              <a:gd name="connsiteX5" fmla="*/ 2864 w 2675751"/>
              <a:gd name="connsiteY5" fmla="*/ 459980 h 912139"/>
              <a:gd name="connsiteX6" fmla="*/ 441921 w 2675751"/>
              <a:gd name="connsiteY6" fmla="*/ 31073 h 912139"/>
              <a:gd name="connsiteX0" fmla="*/ 441921 w 2675751"/>
              <a:gd name="connsiteY0" fmla="*/ 31073 h 912153"/>
              <a:gd name="connsiteX1" fmla="*/ 2454871 w 2675751"/>
              <a:gd name="connsiteY1" fmla="*/ 102160 h 912153"/>
              <a:gd name="connsiteX2" fmla="*/ 2473920 w 2675751"/>
              <a:gd name="connsiteY2" fmla="*/ 650124 h 912153"/>
              <a:gd name="connsiteX3" fmla="*/ 1388071 w 2675751"/>
              <a:gd name="connsiteY3" fmla="*/ 912130 h 912153"/>
              <a:gd name="connsiteX4" fmla="*/ 505421 w 2675751"/>
              <a:gd name="connsiteY4" fmla="*/ 780212 h 912153"/>
              <a:gd name="connsiteX5" fmla="*/ 2864 w 2675751"/>
              <a:gd name="connsiteY5" fmla="*/ 459980 h 912153"/>
              <a:gd name="connsiteX6" fmla="*/ 441921 w 2675751"/>
              <a:gd name="connsiteY6" fmla="*/ 31073 h 912153"/>
              <a:gd name="connsiteX0" fmla="*/ 441921 w 2675751"/>
              <a:gd name="connsiteY0" fmla="*/ 31073 h 912187"/>
              <a:gd name="connsiteX1" fmla="*/ 2454871 w 2675751"/>
              <a:gd name="connsiteY1" fmla="*/ 102160 h 912187"/>
              <a:gd name="connsiteX2" fmla="*/ 2473920 w 2675751"/>
              <a:gd name="connsiteY2" fmla="*/ 650124 h 912187"/>
              <a:gd name="connsiteX3" fmla="*/ 1388071 w 2675751"/>
              <a:gd name="connsiteY3" fmla="*/ 912130 h 912187"/>
              <a:gd name="connsiteX4" fmla="*/ 505421 w 2675751"/>
              <a:gd name="connsiteY4" fmla="*/ 780212 h 912187"/>
              <a:gd name="connsiteX5" fmla="*/ 2864 w 2675751"/>
              <a:gd name="connsiteY5" fmla="*/ 459980 h 912187"/>
              <a:gd name="connsiteX6" fmla="*/ 441921 w 2675751"/>
              <a:gd name="connsiteY6" fmla="*/ 31073 h 912187"/>
              <a:gd name="connsiteX0" fmla="*/ 417340 w 2651170"/>
              <a:gd name="connsiteY0" fmla="*/ 31073 h 912187"/>
              <a:gd name="connsiteX1" fmla="*/ 2430290 w 2651170"/>
              <a:gd name="connsiteY1" fmla="*/ 102160 h 912187"/>
              <a:gd name="connsiteX2" fmla="*/ 2449339 w 2651170"/>
              <a:gd name="connsiteY2" fmla="*/ 650124 h 912187"/>
              <a:gd name="connsiteX3" fmla="*/ 1363490 w 2651170"/>
              <a:gd name="connsiteY3" fmla="*/ 912130 h 912187"/>
              <a:gd name="connsiteX4" fmla="*/ 480840 w 2651170"/>
              <a:gd name="connsiteY4" fmla="*/ 780212 h 912187"/>
              <a:gd name="connsiteX5" fmla="*/ 3683 w 2651170"/>
              <a:gd name="connsiteY5" fmla="*/ 459980 h 912187"/>
              <a:gd name="connsiteX6" fmla="*/ 417340 w 2651170"/>
              <a:gd name="connsiteY6" fmla="*/ 31073 h 912187"/>
              <a:gd name="connsiteX0" fmla="*/ 417340 w 2651170"/>
              <a:gd name="connsiteY0" fmla="*/ 31073 h 912187"/>
              <a:gd name="connsiteX1" fmla="*/ 2430290 w 2651170"/>
              <a:gd name="connsiteY1" fmla="*/ 102160 h 912187"/>
              <a:gd name="connsiteX2" fmla="*/ 2449339 w 2651170"/>
              <a:gd name="connsiteY2" fmla="*/ 650124 h 912187"/>
              <a:gd name="connsiteX3" fmla="*/ 1363490 w 2651170"/>
              <a:gd name="connsiteY3" fmla="*/ 912130 h 912187"/>
              <a:gd name="connsiteX4" fmla="*/ 493540 w 2651170"/>
              <a:gd name="connsiteY4" fmla="*/ 770461 h 912187"/>
              <a:gd name="connsiteX5" fmla="*/ 3683 w 2651170"/>
              <a:gd name="connsiteY5" fmla="*/ 459980 h 912187"/>
              <a:gd name="connsiteX6" fmla="*/ 417340 w 2651170"/>
              <a:gd name="connsiteY6" fmla="*/ 31073 h 912187"/>
              <a:gd name="connsiteX0" fmla="*/ 375448 w 2609278"/>
              <a:gd name="connsiteY0" fmla="*/ 33957 h 915071"/>
              <a:gd name="connsiteX1" fmla="*/ 2388398 w 2609278"/>
              <a:gd name="connsiteY1" fmla="*/ 105044 h 915071"/>
              <a:gd name="connsiteX2" fmla="*/ 2407447 w 2609278"/>
              <a:gd name="connsiteY2" fmla="*/ 653008 h 915071"/>
              <a:gd name="connsiteX3" fmla="*/ 1321598 w 2609278"/>
              <a:gd name="connsiteY3" fmla="*/ 915014 h 915071"/>
              <a:gd name="connsiteX4" fmla="*/ 451648 w 2609278"/>
              <a:gd name="connsiteY4" fmla="*/ 773345 h 915071"/>
              <a:gd name="connsiteX5" fmla="*/ 6241 w 2609278"/>
              <a:gd name="connsiteY5" fmla="*/ 501868 h 915071"/>
              <a:gd name="connsiteX6" fmla="*/ 375448 w 2609278"/>
              <a:gd name="connsiteY6" fmla="*/ 33957 h 915071"/>
              <a:gd name="connsiteX0" fmla="*/ 431273 w 2665103"/>
              <a:gd name="connsiteY0" fmla="*/ 33957 h 915071"/>
              <a:gd name="connsiteX1" fmla="*/ 2444223 w 2665103"/>
              <a:gd name="connsiteY1" fmla="*/ 105044 h 915071"/>
              <a:gd name="connsiteX2" fmla="*/ 2463272 w 2665103"/>
              <a:gd name="connsiteY2" fmla="*/ 653008 h 915071"/>
              <a:gd name="connsiteX3" fmla="*/ 1377423 w 2665103"/>
              <a:gd name="connsiteY3" fmla="*/ 915014 h 915071"/>
              <a:gd name="connsiteX4" fmla="*/ 507473 w 2665103"/>
              <a:gd name="connsiteY4" fmla="*/ 773345 h 915071"/>
              <a:gd name="connsiteX5" fmla="*/ 62066 w 2665103"/>
              <a:gd name="connsiteY5" fmla="*/ 501868 h 915071"/>
              <a:gd name="connsiteX6" fmla="*/ 431273 w 2665103"/>
              <a:gd name="connsiteY6" fmla="*/ 33957 h 915071"/>
              <a:gd name="connsiteX0" fmla="*/ 409385 w 2643215"/>
              <a:gd name="connsiteY0" fmla="*/ 33957 h 915071"/>
              <a:gd name="connsiteX1" fmla="*/ 2422335 w 2643215"/>
              <a:gd name="connsiteY1" fmla="*/ 105044 h 915071"/>
              <a:gd name="connsiteX2" fmla="*/ 2441384 w 2643215"/>
              <a:gd name="connsiteY2" fmla="*/ 653008 h 915071"/>
              <a:gd name="connsiteX3" fmla="*/ 1355535 w 2643215"/>
              <a:gd name="connsiteY3" fmla="*/ 915014 h 915071"/>
              <a:gd name="connsiteX4" fmla="*/ 485585 w 2643215"/>
              <a:gd name="connsiteY4" fmla="*/ 773345 h 915071"/>
              <a:gd name="connsiteX5" fmla="*/ 40178 w 2643215"/>
              <a:gd name="connsiteY5" fmla="*/ 501868 h 915071"/>
              <a:gd name="connsiteX6" fmla="*/ 409385 w 2643215"/>
              <a:gd name="connsiteY6" fmla="*/ 33957 h 915071"/>
              <a:gd name="connsiteX0" fmla="*/ 409385 w 2643215"/>
              <a:gd name="connsiteY0" fmla="*/ 33957 h 915071"/>
              <a:gd name="connsiteX1" fmla="*/ 2422335 w 2643215"/>
              <a:gd name="connsiteY1" fmla="*/ 105044 h 915071"/>
              <a:gd name="connsiteX2" fmla="*/ 2441384 w 2643215"/>
              <a:gd name="connsiteY2" fmla="*/ 653008 h 915071"/>
              <a:gd name="connsiteX3" fmla="*/ 1355535 w 2643215"/>
              <a:gd name="connsiteY3" fmla="*/ 915014 h 915071"/>
              <a:gd name="connsiteX4" fmla="*/ 485585 w 2643215"/>
              <a:gd name="connsiteY4" fmla="*/ 773345 h 915071"/>
              <a:gd name="connsiteX5" fmla="*/ 40178 w 2643215"/>
              <a:gd name="connsiteY5" fmla="*/ 501868 h 915071"/>
              <a:gd name="connsiteX6" fmla="*/ 409385 w 2643215"/>
              <a:gd name="connsiteY6" fmla="*/ 33957 h 915071"/>
              <a:gd name="connsiteX0" fmla="*/ 392049 w 2565461"/>
              <a:gd name="connsiteY0" fmla="*/ 41812 h 922926"/>
              <a:gd name="connsiteX1" fmla="*/ 1369043 w 2565461"/>
              <a:gd name="connsiteY1" fmla="*/ 30709 h 922926"/>
              <a:gd name="connsiteX2" fmla="*/ 2404999 w 2565461"/>
              <a:gd name="connsiteY2" fmla="*/ 112899 h 922926"/>
              <a:gd name="connsiteX3" fmla="*/ 2424048 w 2565461"/>
              <a:gd name="connsiteY3" fmla="*/ 660863 h 922926"/>
              <a:gd name="connsiteX4" fmla="*/ 1338199 w 2565461"/>
              <a:gd name="connsiteY4" fmla="*/ 922869 h 922926"/>
              <a:gd name="connsiteX5" fmla="*/ 468249 w 2565461"/>
              <a:gd name="connsiteY5" fmla="*/ 781200 h 922926"/>
              <a:gd name="connsiteX6" fmla="*/ 22842 w 2565461"/>
              <a:gd name="connsiteY6" fmla="*/ 509723 h 922926"/>
              <a:gd name="connsiteX7" fmla="*/ 392049 w 2565461"/>
              <a:gd name="connsiteY7" fmla="*/ 41812 h 922926"/>
              <a:gd name="connsiteX0" fmla="*/ 392049 w 2622133"/>
              <a:gd name="connsiteY0" fmla="*/ 41812 h 922915"/>
              <a:gd name="connsiteX1" fmla="*/ 1369043 w 2622133"/>
              <a:gd name="connsiteY1" fmla="*/ 30709 h 922915"/>
              <a:gd name="connsiteX2" fmla="*/ 2404999 w 2622133"/>
              <a:gd name="connsiteY2" fmla="*/ 112899 h 922915"/>
              <a:gd name="connsiteX3" fmla="*/ 2506598 w 2622133"/>
              <a:gd name="connsiteY3" fmla="*/ 621859 h 922915"/>
              <a:gd name="connsiteX4" fmla="*/ 1338199 w 2622133"/>
              <a:gd name="connsiteY4" fmla="*/ 922869 h 922915"/>
              <a:gd name="connsiteX5" fmla="*/ 468249 w 2622133"/>
              <a:gd name="connsiteY5" fmla="*/ 781200 h 922915"/>
              <a:gd name="connsiteX6" fmla="*/ 22842 w 2622133"/>
              <a:gd name="connsiteY6" fmla="*/ 509723 h 922915"/>
              <a:gd name="connsiteX7" fmla="*/ 392049 w 2622133"/>
              <a:gd name="connsiteY7" fmla="*/ 41812 h 922915"/>
              <a:gd name="connsiteX0" fmla="*/ 392049 w 2652643"/>
              <a:gd name="connsiteY0" fmla="*/ 41812 h 922915"/>
              <a:gd name="connsiteX1" fmla="*/ 1369043 w 2652643"/>
              <a:gd name="connsiteY1" fmla="*/ 30709 h 922915"/>
              <a:gd name="connsiteX2" fmla="*/ 2487549 w 2652643"/>
              <a:gd name="connsiteY2" fmla="*/ 112899 h 922915"/>
              <a:gd name="connsiteX3" fmla="*/ 2506598 w 2652643"/>
              <a:gd name="connsiteY3" fmla="*/ 621859 h 922915"/>
              <a:gd name="connsiteX4" fmla="*/ 1338199 w 2652643"/>
              <a:gd name="connsiteY4" fmla="*/ 922869 h 922915"/>
              <a:gd name="connsiteX5" fmla="*/ 468249 w 2652643"/>
              <a:gd name="connsiteY5" fmla="*/ 781200 h 922915"/>
              <a:gd name="connsiteX6" fmla="*/ 22842 w 2652643"/>
              <a:gd name="connsiteY6" fmla="*/ 509723 h 922915"/>
              <a:gd name="connsiteX7" fmla="*/ 392049 w 2652643"/>
              <a:gd name="connsiteY7" fmla="*/ 41812 h 922915"/>
              <a:gd name="connsiteX0" fmla="*/ 392049 w 2652643"/>
              <a:gd name="connsiteY0" fmla="*/ 50999 h 932102"/>
              <a:gd name="connsiteX1" fmla="*/ 1369043 w 2652643"/>
              <a:gd name="connsiteY1" fmla="*/ 20394 h 932102"/>
              <a:gd name="connsiteX2" fmla="*/ 2487549 w 2652643"/>
              <a:gd name="connsiteY2" fmla="*/ 122086 h 932102"/>
              <a:gd name="connsiteX3" fmla="*/ 2506598 w 2652643"/>
              <a:gd name="connsiteY3" fmla="*/ 631046 h 932102"/>
              <a:gd name="connsiteX4" fmla="*/ 1338199 w 2652643"/>
              <a:gd name="connsiteY4" fmla="*/ 932056 h 932102"/>
              <a:gd name="connsiteX5" fmla="*/ 468249 w 2652643"/>
              <a:gd name="connsiteY5" fmla="*/ 790387 h 932102"/>
              <a:gd name="connsiteX6" fmla="*/ 22842 w 2652643"/>
              <a:gd name="connsiteY6" fmla="*/ 518910 h 932102"/>
              <a:gd name="connsiteX7" fmla="*/ 392049 w 2652643"/>
              <a:gd name="connsiteY7" fmla="*/ 50999 h 932102"/>
              <a:gd name="connsiteX0" fmla="*/ 470708 w 2731302"/>
              <a:gd name="connsiteY0" fmla="*/ 44856 h 925959"/>
              <a:gd name="connsiteX1" fmla="*/ 1447702 w 2731302"/>
              <a:gd name="connsiteY1" fmla="*/ 14251 h 925959"/>
              <a:gd name="connsiteX2" fmla="*/ 2566208 w 2731302"/>
              <a:gd name="connsiteY2" fmla="*/ 115943 h 925959"/>
              <a:gd name="connsiteX3" fmla="*/ 2585257 w 2731302"/>
              <a:gd name="connsiteY3" fmla="*/ 624903 h 925959"/>
              <a:gd name="connsiteX4" fmla="*/ 1416858 w 2731302"/>
              <a:gd name="connsiteY4" fmla="*/ 925913 h 925959"/>
              <a:gd name="connsiteX5" fmla="*/ 546908 w 2731302"/>
              <a:gd name="connsiteY5" fmla="*/ 784244 h 925959"/>
              <a:gd name="connsiteX6" fmla="*/ 18951 w 2731302"/>
              <a:gd name="connsiteY6" fmla="*/ 415257 h 925959"/>
              <a:gd name="connsiteX7" fmla="*/ 470708 w 2731302"/>
              <a:gd name="connsiteY7" fmla="*/ 44856 h 925959"/>
              <a:gd name="connsiteX0" fmla="*/ 451757 w 2712351"/>
              <a:gd name="connsiteY0" fmla="*/ 44856 h 925959"/>
              <a:gd name="connsiteX1" fmla="*/ 1428751 w 2712351"/>
              <a:gd name="connsiteY1" fmla="*/ 14251 h 925959"/>
              <a:gd name="connsiteX2" fmla="*/ 2547257 w 2712351"/>
              <a:gd name="connsiteY2" fmla="*/ 115943 h 925959"/>
              <a:gd name="connsiteX3" fmla="*/ 2566306 w 2712351"/>
              <a:gd name="connsiteY3" fmla="*/ 624903 h 925959"/>
              <a:gd name="connsiteX4" fmla="*/ 1397907 w 2712351"/>
              <a:gd name="connsiteY4" fmla="*/ 925913 h 925959"/>
              <a:gd name="connsiteX5" fmla="*/ 527957 w 2712351"/>
              <a:gd name="connsiteY5" fmla="*/ 784244 h 925959"/>
              <a:gd name="connsiteX6" fmla="*/ 0 w 2712351"/>
              <a:gd name="connsiteY6" fmla="*/ 415257 h 925959"/>
              <a:gd name="connsiteX7" fmla="*/ 451757 w 2712351"/>
              <a:gd name="connsiteY7" fmla="*/ 44856 h 925959"/>
              <a:gd name="connsiteX0" fmla="*/ 83527 w 2344121"/>
              <a:gd name="connsiteY0" fmla="*/ 69697 h 950800"/>
              <a:gd name="connsiteX1" fmla="*/ 1060521 w 2344121"/>
              <a:gd name="connsiteY1" fmla="*/ 39092 h 950800"/>
              <a:gd name="connsiteX2" fmla="*/ 2179027 w 2344121"/>
              <a:gd name="connsiteY2" fmla="*/ 140784 h 950800"/>
              <a:gd name="connsiteX3" fmla="*/ 2198076 w 2344121"/>
              <a:gd name="connsiteY3" fmla="*/ 649744 h 950800"/>
              <a:gd name="connsiteX4" fmla="*/ 1029677 w 2344121"/>
              <a:gd name="connsiteY4" fmla="*/ 950754 h 950800"/>
              <a:gd name="connsiteX5" fmla="*/ 159727 w 2344121"/>
              <a:gd name="connsiteY5" fmla="*/ 809085 h 950800"/>
              <a:gd name="connsiteX6" fmla="*/ 83527 w 2344121"/>
              <a:gd name="connsiteY6" fmla="*/ 69697 h 950800"/>
              <a:gd name="connsiteX0" fmla="*/ 433252 w 2693846"/>
              <a:gd name="connsiteY0" fmla="*/ 44493 h 925596"/>
              <a:gd name="connsiteX1" fmla="*/ 1410246 w 2693846"/>
              <a:gd name="connsiteY1" fmla="*/ 13888 h 925596"/>
              <a:gd name="connsiteX2" fmla="*/ 2528752 w 2693846"/>
              <a:gd name="connsiteY2" fmla="*/ 115580 h 925596"/>
              <a:gd name="connsiteX3" fmla="*/ 2547801 w 2693846"/>
              <a:gd name="connsiteY3" fmla="*/ 624540 h 925596"/>
              <a:gd name="connsiteX4" fmla="*/ 1379402 w 2693846"/>
              <a:gd name="connsiteY4" fmla="*/ 925550 h 925596"/>
              <a:gd name="connsiteX5" fmla="*/ 509452 w 2693846"/>
              <a:gd name="connsiteY5" fmla="*/ 783881 h 925596"/>
              <a:gd name="connsiteX6" fmla="*/ 546 w 2693846"/>
              <a:gd name="connsiteY6" fmla="*/ 408805 h 925596"/>
              <a:gd name="connsiteX7" fmla="*/ 433252 w 2693846"/>
              <a:gd name="connsiteY7" fmla="*/ 44493 h 925596"/>
              <a:gd name="connsiteX0" fmla="*/ 357332 w 2694126"/>
              <a:gd name="connsiteY0" fmla="*/ 44493 h 925596"/>
              <a:gd name="connsiteX1" fmla="*/ 1410526 w 2694126"/>
              <a:gd name="connsiteY1" fmla="*/ 13888 h 925596"/>
              <a:gd name="connsiteX2" fmla="*/ 2529032 w 2694126"/>
              <a:gd name="connsiteY2" fmla="*/ 115580 h 925596"/>
              <a:gd name="connsiteX3" fmla="*/ 2548081 w 2694126"/>
              <a:gd name="connsiteY3" fmla="*/ 624540 h 925596"/>
              <a:gd name="connsiteX4" fmla="*/ 1379682 w 2694126"/>
              <a:gd name="connsiteY4" fmla="*/ 925550 h 925596"/>
              <a:gd name="connsiteX5" fmla="*/ 509732 w 2694126"/>
              <a:gd name="connsiteY5" fmla="*/ 783881 h 925596"/>
              <a:gd name="connsiteX6" fmla="*/ 826 w 2694126"/>
              <a:gd name="connsiteY6" fmla="*/ 408805 h 925596"/>
              <a:gd name="connsiteX7" fmla="*/ 357332 w 2694126"/>
              <a:gd name="connsiteY7" fmla="*/ 44493 h 925596"/>
              <a:gd name="connsiteX0" fmla="*/ 357332 w 2639008"/>
              <a:gd name="connsiteY0" fmla="*/ 44493 h 925611"/>
              <a:gd name="connsiteX1" fmla="*/ 1410526 w 2639008"/>
              <a:gd name="connsiteY1" fmla="*/ 13888 h 925611"/>
              <a:gd name="connsiteX2" fmla="*/ 2529032 w 2639008"/>
              <a:gd name="connsiteY2" fmla="*/ 115580 h 925611"/>
              <a:gd name="connsiteX3" fmla="*/ 2446481 w 2639008"/>
              <a:gd name="connsiteY3" fmla="*/ 673295 h 925611"/>
              <a:gd name="connsiteX4" fmla="*/ 1379682 w 2639008"/>
              <a:gd name="connsiteY4" fmla="*/ 925550 h 925611"/>
              <a:gd name="connsiteX5" fmla="*/ 509732 w 2639008"/>
              <a:gd name="connsiteY5" fmla="*/ 783881 h 925611"/>
              <a:gd name="connsiteX6" fmla="*/ 826 w 2639008"/>
              <a:gd name="connsiteY6" fmla="*/ 408805 h 925611"/>
              <a:gd name="connsiteX7" fmla="*/ 357332 w 2639008"/>
              <a:gd name="connsiteY7" fmla="*/ 44493 h 925611"/>
              <a:gd name="connsiteX0" fmla="*/ 357332 w 2704311"/>
              <a:gd name="connsiteY0" fmla="*/ 44493 h 925603"/>
              <a:gd name="connsiteX1" fmla="*/ 1410526 w 2704311"/>
              <a:gd name="connsiteY1" fmla="*/ 13888 h 925603"/>
              <a:gd name="connsiteX2" fmla="*/ 2529032 w 2704311"/>
              <a:gd name="connsiteY2" fmla="*/ 115580 h 925603"/>
              <a:gd name="connsiteX3" fmla="*/ 2693226 w 2704311"/>
              <a:gd name="connsiteY3" fmla="*/ 408805 h 925603"/>
              <a:gd name="connsiteX4" fmla="*/ 2446481 w 2704311"/>
              <a:gd name="connsiteY4" fmla="*/ 673295 h 925603"/>
              <a:gd name="connsiteX5" fmla="*/ 1379682 w 2704311"/>
              <a:gd name="connsiteY5" fmla="*/ 925550 h 925603"/>
              <a:gd name="connsiteX6" fmla="*/ 509732 w 2704311"/>
              <a:gd name="connsiteY6" fmla="*/ 783881 h 925603"/>
              <a:gd name="connsiteX7" fmla="*/ 826 w 2704311"/>
              <a:gd name="connsiteY7" fmla="*/ 408805 h 925603"/>
              <a:gd name="connsiteX8" fmla="*/ 357332 w 2704311"/>
              <a:gd name="connsiteY8" fmla="*/ 44493 h 925603"/>
              <a:gd name="connsiteX0" fmla="*/ 357332 w 2694270"/>
              <a:gd name="connsiteY0" fmla="*/ 44493 h 925603"/>
              <a:gd name="connsiteX1" fmla="*/ 1410526 w 2694270"/>
              <a:gd name="connsiteY1" fmla="*/ 13888 h 925603"/>
              <a:gd name="connsiteX2" fmla="*/ 2370282 w 2694270"/>
              <a:gd name="connsiteY2" fmla="*/ 66825 h 925603"/>
              <a:gd name="connsiteX3" fmla="*/ 2693226 w 2694270"/>
              <a:gd name="connsiteY3" fmla="*/ 408805 h 925603"/>
              <a:gd name="connsiteX4" fmla="*/ 2446481 w 2694270"/>
              <a:gd name="connsiteY4" fmla="*/ 673295 h 925603"/>
              <a:gd name="connsiteX5" fmla="*/ 1379682 w 2694270"/>
              <a:gd name="connsiteY5" fmla="*/ 925550 h 925603"/>
              <a:gd name="connsiteX6" fmla="*/ 509732 w 2694270"/>
              <a:gd name="connsiteY6" fmla="*/ 783881 h 925603"/>
              <a:gd name="connsiteX7" fmla="*/ 826 w 2694270"/>
              <a:gd name="connsiteY7" fmla="*/ 408805 h 925603"/>
              <a:gd name="connsiteX8" fmla="*/ 357332 w 2694270"/>
              <a:gd name="connsiteY8" fmla="*/ 44493 h 925603"/>
              <a:gd name="connsiteX0" fmla="*/ 357332 w 2719532"/>
              <a:gd name="connsiteY0" fmla="*/ 44493 h 925603"/>
              <a:gd name="connsiteX1" fmla="*/ 1410526 w 2719532"/>
              <a:gd name="connsiteY1" fmla="*/ 13888 h 925603"/>
              <a:gd name="connsiteX2" fmla="*/ 2370282 w 2719532"/>
              <a:gd name="connsiteY2" fmla="*/ 66825 h 925603"/>
              <a:gd name="connsiteX3" fmla="*/ 2718626 w 2719532"/>
              <a:gd name="connsiteY3" fmla="*/ 335673 h 925603"/>
              <a:gd name="connsiteX4" fmla="*/ 2446481 w 2719532"/>
              <a:gd name="connsiteY4" fmla="*/ 673295 h 925603"/>
              <a:gd name="connsiteX5" fmla="*/ 1379682 w 2719532"/>
              <a:gd name="connsiteY5" fmla="*/ 925550 h 925603"/>
              <a:gd name="connsiteX6" fmla="*/ 509732 w 2719532"/>
              <a:gd name="connsiteY6" fmla="*/ 783881 h 925603"/>
              <a:gd name="connsiteX7" fmla="*/ 826 w 2719532"/>
              <a:gd name="connsiteY7" fmla="*/ 408805 h 925603"/>
              <a:gd name="connsiteX8" fmla="*/ 357332 w 2719532"/>
              <a:gd name="connsiteY8" fmla="*/ 44493 h 925603"/>
              <a:gd name="connsiteX0" fmla="*/ 356957 w 2719157"/>
              <a:gd name="connsiteY0" fmla="*/ 50230 h 931340"/>
              <a:gd name="connsiteX1" fmla="*/ 660851 w 2719157"/>
              <a:gd name="connsiteY1" fmla="*/ 124 h 931340"/>
              <a:gd name="connsiteX2" fmla="*/ 1410151 w 2719157"/>
              <a:gd name="connsiteY2" fmla="*/ 19625 h 931340"/>
              <a:gd name="connsiteX3" fmla="*/ 2369907 w 2719157"/>
              <a:gd name="connsiteY3" fmla="*/ 72562 h 931340"/>
              <a:gd name="connsiteX4" fmla="*/ 2718251 w 2719157"/>
              <a:gd name="connsiteY4" fmla="*/ 341410 h 931340"/>
              <a:gd name="connsiteX5" fmla="*/ 2446106 w 2719157"/>
              <a:gd name="connsiteY5" fmla="*/ 679032 h 931340"/>
              <a:gd name="connsiteX6" fmla="*/ 1379307 w 2719157"/>
              <a:gd name="connsiteY6" fmla="*/ 931287 h 931340"/>
              <a:gd name="connsiteX7" fmla="*/ 509357 w 2719157"/>
              <a:gd name="connsiteY7" fmla="*/ 789618 h 931340"/>
              <a:gd name="connsiteX8" fmla="*/ 451 w 2719157"/>
              <a:gd name="connsiteY8" fmla="*/ 414542 h 931340"/>
              <a:gd name="connsiteX9" fmla="*/ 356957 w 2719157"/>
              <a:gd name="connsiteY9" fmla="*/ 50230 h 931340"/>
              <a:gd name="connsiteX0" fmla="*/ 217737 w 2719637"/>
              <a:gd name="connsiteY0" fmla="*/ 103736 h 931216"/>
              <a:gd name="connsiteX1" fmla="*/ 661331 w 2719637"/>
              <a:gd name="connsiteY1" fmla="*/ 0 h 931216"/>
              <a:gd name="connsiteX2" fmla="*/ 1410631 w 2719637"/>
              <a:gd name="connsiteY2" fmla="*/ 19501 h 931216"/>
              <a:gd name="connsiteX3" fmla="*/ 2370387 w 2719637"/>
              <a:gd name="connsiteY3" fmla="*/ 72438 h 931216"/>
              <a:gd name="connsiteX4" fmla="*/ 2718731 w 2719637"/>
              <a:gd name="connsiteY4" fmla="*/ 341286 h 931216"/>
              <a:gd name="connsiteX5" fmla="*/ 2446586 w 2719637"/>
              <a:gd name="connsiteY5" fmla="*/ 678908 h 931216"/>
              <a:gd name="connsiteX6" fmla="*/ 1379787 w 2719637"/>
              <a:gd name="connsiteY6" fmla="*/ 931163 h 931216"/>
              <a:gd name="connsiteX7" fmla="*/ 509837 w 2719637"/>
              <a:gd name="connsiteY7" fmla="*/ 789494 h 931216"/>
              <a:gd name="connsiteX8" fmla="*/ 931 w 2719637"/>
              <a:gd name="connsiteY8" fmla="*/ 414418 h 931216"/>
              <a:gd name="connsiteX9" fmla="*/ 217737 w 2719637"/>
              <a:gd name="connsiteY9" fmla="*/ 103736 h 93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19637" h="931216">
                <a:moveTo>
                  <a:pt x="217737" y="103736"/>
                </a:moveTo>
                <a:cubicBezTo>
                  <a:pt x="327803" y="34666"/>
                  <a:pt x="485799" y="5101"/>
                  <a:pt x="661331" y="0"/>
                </a:cubicBezTo>
                <a:lnTo>
                  <a:pt x="1410631" y="19501"/>
                </a:lnTo>
                <a:cubicBezTo>
                  <a:pt x="1696532" y="30761"/>
                  <a:pt x="2152370" y="18807"/>
                  <a:pt x="2370387" y="72438"/>
                </a:cubicBezTo>
                <a:cubicBezTo>
                  <a:pt x="2588404" y="126069"/>
                  <a:pt x="2732489" y="248334"/>
                  <a:pt x="2718731" y="341286"/>
                </a:cubicBezTo>
                <a:cubicBezTo>
                  <a:pt x="2704973" y="434238"/>
                  <a:pt x="2653868" y="592784"/>
                  <a:pt x="2446586" y="678908"/>
                </a:cubicBezTo>
                <a:cubicBezTo>
                  <a:pt x="2239304" y="765032"/>
                  <a:pt x="1832754" y="934673"/>
                  <a:pt x="1379787" y="931163"/>
                </a:cubicBezTo>
                <a:cubicBezTo>
                  <a:pt x="1003021" y="932530"/>
                  <a:pt x="739646" y="875618"/>
                  <a:pt x="509837" y="789494"/>
                </a:cubicBezTo>
                <a:cubicBezTo>
                  <a:pt x="280028" y="703370"/>
                  <a:pt x="13631" y="537649"/>
                  <a:pt x="931" y="414418"/>
                </a:cubicBezTo>
                <a:cubicBezTo>
                  <a:pt x="-11769" y="291187"/>
                  <a:pt x="107671" y="172806"/>
                  <a:pt x="217737" y="103736"/>
                </a:cubicBezTo>
                <a:close/>
              </a:path>
            </a:pathLst>
          </a:cu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outline_larva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0271">
            <a:off x="3755069" y="1695799"/>
            <a:ext cx="1574160" cy="408359"/>
          </a:xfrm>
          <a:prstGeom prst="rect">
            <a:avLst/>
          </a:prstGeom>
        </p:spPr>
      </p:pic>
      <p:cxnSp>
        <p:nvCxnSpPr>
          <p:cNvPr id="52" name="Straight Arrow Connector 51"/>
          <p:cNvCxnSpPr/>
          <p:nvPr/>
        </p:nvCxnSpPr>
        <p:spPr>
          <a:xfrm>
            <a:off x="3424769" y="3235641"/>
            <a:ext cx="2355038" cy="0"/>
          </a:xfrm>
          <a:prstGeom prst="straightConnector1">
            <a:avLst/>
          </a:prstGeom>
          <a:ln w="38100"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893082" y="3097567"/>
            <a:ext cx="0" cy="29210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768363" y="2438402"/>
            <a:ext cx="909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Embryo</a:t>
            </a:r>
          </a:p>
          <a:p>
            <a:r>
              <a:rPr lang="en-US" dirty="0"/>
              <a:t>24 </a:t>
            </a:r>
            <a:r>
              <a:rPr lang="en-US" dirty="0" err="1"/>
              <a:t>hr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4267202" y="2438402"/>
            <a:ext cx="780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Larva</a:t>
            </a:r>
          </a:p>
          <a:p>
            <a:pPr algn="ctr"/>
            <a:r>
              <a:rPr lang="en-US" dirty="0"/>
              <a:t>4 days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5779807" y="3235641"/>
            <a:ext cx="2383955" cy="0"/>
          </a:xfrm>
          <a:prstGeom prst="straightConnector1">
            <a:avLst/>
          </a:prstGeom>
          <a:ln w="38100">
            <a:solidFill>
              <a:schemeClr val="accent6"/>
            </a:solidFill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5" name="Picture 64" descr="outline_pupa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84524">
            <a:off x="6359933" y="1633959"/>
            <a:ext cx="1561609" cy="560143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6705602" y="2438402"/>
            <a:ext cx="780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Pupae</a:t>
            </a:r>
          </a:p>
          <a:p>
            <a:r>
              <a:rPr lang="en-US" dirty="0"/>
              <a:t>5 days</a:t>
            </a:r>
          </a:p>
        </p:txBody>
      </p:sp>
      <p:sp>
        <p:nvSpPr>
          <p:cNvPr id="73" name="TextBox 72"/>
          <p:cNvSpPr txBox="1"/>
          <p:nvPr/>
        </p:nvSpPr>
        <p:spPr>
          <a:xfrm rot="18922286">
            <a:off x="8223252" y="3058951"/>
            <a:ext cx="691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Adult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434012" y="3035496"/>
            <a:ext cx="1" cy="416242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766181" y="3035496"/>
            <a:ext cx="1" cy="416242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4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7" grpId="0" animBg="1"/>
      <p:bldP spid="70" grpId="0"/>
      <p:bldP spid="71" grpId="0"/>
      <p:bldP spid="72" grpId="0"/>
      <p:bldP spid="7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Groucho is recruited to thousands of sites throughout the genome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04384" y="1951329"/>
            <a:ext cx="5722643" cy="4703736"/>
            <a:chOff x="628650" y="1951329"/>
            <a:chExt cx="5722643" cy="4703736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63414" y="1951329"/>
              <a:ext cx="4703736" cy="4703736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28650" y="2954226"/>
              <a:ext cx="10695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1.5 – 4 </a:t>
              </a:r>
              <a:r>
                <a:rPr lang="en-US" dirty="0" err="1" smtClean="0"/>
                <a:t>hr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80519" y="2302669"/>
              <a:ext cx="10695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 – 6.5 </a:t>
              </a:r>
              <a:r>
                <a:rPr lang="en-US" dirty="0" err="1" smtClean="0"/>
                <a:t>hr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81769" y="2961670"/>
              <a:ext cx="10695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6.5 – 9 </a:t>
              </a:r>
              <a:r>
                <a:rPr lang="en-US" dirty="0" err="1" smtClean="0"/>
                <a:t>hr</a:t>
              </a:r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090633" y="6104738"/>
              <a:ext cx="633663" cy="192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flipV="1">
              <a:off x="3198450" y="5772747"/>
              <a:ext cx="633663" cy="3319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 rot="10800000" flipV="1">
              <a:off x="4989540" y="4290330"/>
              <a:ext cx="734756" cy="331991"/>
            </a:xfrm>
            <a:prstGeom prst="rect">
              <a:avLst/>
            </a:prstGeom>
            <a:solidFill>
              <a:srgbClr val="898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2311</a:t>
              </a:r>
              <a:endParaRPr lang="en-US" sz="1600" dirty="0"/>
            </a:p>
          </p:txBody>
        </p:sp>
        <p:sp>
          <p:nvSpPr>
            <p:cNvPr id="25" name="Rectangle 24"/>
            <p:cNvSpPr/>
            <p:nvPr/>
          </p:nvSpPr>
          <p:spPr>
            <a:xfrm rot="10800000" flipV="1">
              <a:off x="4099310" y="3952796"/>
              <a:ext cx="734756" cy="331991"/>
            </a:xfrm>
            <a:prstGeom prst="rect">
              <a:avLst/>
            </a:prstGeom>
            <a:solidFill>
              <a:srgbClr val="47AC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1409</a:t>
              </a:r>
              <a:endParaRPr lang="en-US" sz="1600" dirty="0"/>
            </a:p>
          </p:txBody>
        </p:sp>
        <p:sp>
          <p:nvSpPr>
            <p:cNvPr id="26" name="Rectangle 25"/>
            <p:cNvSpPr/>
            <p:nvPr/>
          </p:nvSpPr>
          <p:spPr>
            <a:xfrm rot="10800000" flipV="1">
              <a:off x="3168209" y="4284786"/>
              <a:ext cx="734756" cy="331991"/>
            </a:xfrm>
            <a:prstGeom prst="rect">
              <a:avLst/>
            </a:prstGeom>
            <a:solidFill>
              <a:srgbClr val="63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717</a:t>
              </a:r>
              <a:endParaRPr lang="en-US" sz="1600" dirty="0"/>
            </a:p>
          </p:txBody>
        </p:sp>
        <p:sp>
          <p:nvSpPr>
            <p:cNvPr id="27" name="Rectangle 26"/>
            <p:cNvSpPr/>
            <p:nvPr/>
          </p:nvSpPr>
          <p:spPr>
            <a:xfrm rot="10800000" flipV="1">
              <a:off x="3425523" y="2602289"/>
              <a:ext cx="734756" cy="3319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8" name="Rectangle 27"/>
            <p:cNvSpPr/>
            <p:nvPr/>
          </p:nvSpPr>
          <p:spPr>
            <a:xfrm rot="10800000" flipV="1">
              <a:off x="2147744" y="3952796"/>
              <a:ext cx="734756" cy="331991"/>
            </a:xfrm>
            <a:prstGeom prst="rect">
              <a:avLst/>
            </a:prstGeom>
            <a:solidFill>
              <a:srgbClr val="81A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64</a:t>
              </a:r>
              <a:endParaRPr lang="en-US" sz="1600" dirty="0"/>
            </a:p>
          </p:txBody>
        </p:sp>
        <p:sp>
          <p:nvSpPr>
            <p:cNvPr id="29" name="Rectangle 28"/>
            <p:cNvSpPr/>
            <p:nvPr/>
          </p:nvSpPr>
          <p:spPr>
            <a:xfrm rot="10800000" flipV="1">
              <a:off x="1300764" y="4284787"/>
              <a:ext cx="734756" cy="331991"/>
            </a:xfrm>
            <a:prstGeom prst="rect">
              <a:avLst/>
            </a:prstGeom>
            <a:solidFill>
              <a:srgbClr val="FF81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782</a:t>
              </a:r>
              <a:endParaRPr lang="en-US" sz="1600" dirty="0"/>
            </a:p>
          </p:txBody>
        </p:sp>
        <p:sp>
          <p:nvSpPr>
            <p:cNvPr id="30" name="Rectangle 29"/>
            <p:cNvSpPr/>
            <p:nvPr/>
          </p:nvSpPr>
          <p:spPr>
            <a:xfrm flipV="1">
              <a:off x="1353737" y="5965253"/>
              <a:ext cx="633663" cy="3319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 rot="10800000" flipV="1">
              <a:off x="3288521" y="2799306"/>
              <a:ext cx="494130" cy="295717"/>
            </a:xfrm>
            <a:prstGeom prst="rect">
              <a:avLst/>
            </a:prstGeom>
            <a:solidFill>
              <a:srgbClr val="82E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2" name="Rectangle 31"/>
            <p:cNvSpPr/>
            <p:nvPr/>
          </p:nvSpPr>
          <p:spPr>
            <a:xfrm rot="10800000" flipV="1">
              <a:off x="3147903" y="2799306"/>
              <a:ext cx="734756" cy="3319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3056</a:t>
              </a:r>
              <a:endParaRPr lang="en-US" sz="16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311693" y="2126178"/>
            <a:ext cx="2745123" cy="4074813"/>
            <a:chOff x="692025" y="2046514"/>
            <a:chExt cx="2745123" cy="4074813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357" y="2046514"/>
              <a:ext cx="2375791" cy="4074813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 rot="16200000">
              <a:off x="-119255" y="4310743"/>
              <a:ext cx="1991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Helvetica Neue" charset="0"/>
                  <a:ea typeface="Helvetica Neue" charset="0"/>
                  <a:cs typeface="Helvetica Neue" charset="0"/>
                </a:rPr>
                <a:t>Gro Binding Sites</a:t>
              </a:r>
              <a:endParaRPr lang="en-US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284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Groucho is recruited to thousands of sites throughout the genome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628650" y="2078677"/>
            <a:ext cx="2745123" cy="4074813"/>
            <a:chOff x="692025" y="2046514"/>
            <a:chExt cx="2745123" cy="4074813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357" y="2046514"/>
              <a:ext cx="2375791" cy="4074813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 rot="16200000">
              <a:off x="-119255" y="4310743"/>
              <a:ext cx="1991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Helvetica Neue" charset="0"/>
                  <a:ea typeface="Helvetica Neue" charset="0"/>
                  <a:cs typeface="Helvetica Neue" charset="0"/>
                </a:rPr>
                <a:t>Gro Binding Sites</a:t>
              </a:r>
              <a:endParaRPr lang="en-US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373773" y="2439057"/>
            <a:ext cx="5020013" cy="3556285"/>
            <a:chOff x="313749" y="1363959"/>
            <a:chExt cx="5020013" cy="3556285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006" y="1363959"/>
              <a:ext cx="3556285" cy="3556285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4131147" y="2123257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81124" y="1518951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865337" y="4227260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13749" y="2815372"/>
              <a:ext cx="9904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Embryo</a:t>
              </a:r>
            </a:p>
            <a:p>
              <a:r>
                <a:rPr lang="en-US" sz="1200" dirty="0" err="1" smtClean="0"/>
                <a:t>Gro</a:t>
              </a:r>
              <a:r>
                <a:rPr lang="en-US" sz="1200" dirty="0" smtClean="0"/>
                <a:t> ChIP-seq</a:t>
              </a:r>
            </a:p>
            <a:p>
              <a:r>
                <a:rPr lang="en-US" sz="1200" dirty="0" smtClean="0"/>
                <a:t>All Peaks</a:t>
              </a:r>
              <a:endParaRPr lang="en-US" sz="12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300017" y="2815372"/>
              <a:ext cx="10337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modENCODE</a:t>
              </a:r>
              <a:endParaRPr lang="en-US" sz="1200" dirty="0" smtClean="0"/>
            </a:p>
            <a:p>
              <a:r>
                <a:rPr lang="en-US" sz="1200" dirty="0" smtClean="0"/>
                <a:t>Embryo</a:t>
              </a:r>
            </a:p>
            <a:p>
              <a:r>
                <a:rPr lang="en-US" sz="1200" dirty="0" err="1" smtClean="0"/>
                <a:t>Gro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ChIP</a:t>
              </a:r>
              <a:r>
                <a:rPr lang="en-US" sz="1200" dirty="0" smtClean="0"/>
                <a:t>-chip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170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Mechanism of long-range repression – spreading vs. looping?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2875347" y="2440001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00284" y="2153967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804158" y="2176332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395057" y="2446886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4154411" y="2397062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3230881" y="2397062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5292733" y="235923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5053626" y="235923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3232593" y="1876102"/>
            <a:ext cx="570784" cy="570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</a:t>
            </a:r>
            <a:endParaRPr lang="en-US" dirty="0"/>
          </a:p>
        </p:txBody>
      </p:sp>
      <p:grpSp>
        <p:nvGrpSpPr>
          <p:cNvPr id="87" name="Group 86"/>
          <p:cNvGrpSpPr/>
          <p:nvPr/>
        </p:nvGrpSpPr>
        <p:grpSpPr>
          <a:xfrm>
            <a:off x="4802727" y="4688543"/>
            <a:ext cx="4091870" cy="1408529"/>
            <a:chOff x="7476665" y="2055581"/>
            <a:chExt cx="4091870" cy="1408529"/>
          </a:xfrm>
        </p:grpSpPr>
        <p:sp>
          <p:nvSpPr>
            <p:cNvPr id="49" name="Arc 48"/>
            <p:cNvSpPr/>
            <p:nvPr/>
          </p:nvSpPr>
          <p:spPr>
            <a:xfrm>
              <a:off x="10359878" y="2176332"/>
              <a:ext cx="1208657" cy="1207008"/>
            </a:xfrm>
            <a:prstGeom prst="arc">
              <a:avLst>
                <a:gd name="adj1" fmla="val 16200000"/>
                <a:gd name="adj2" fmla="val 5307272"/>
              </a:avLst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7476665" y="2176332"/>
              <a:ext cx="3513638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0066294" y="3383340"/>
              <a:ext cx="941193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8248696" y="2146459"/>
              <a:ext cx="0" cy="308542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H="1">
              <a:off x="7948047" y="2432117"/>
              <a:ext cx="330253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9975728" y="3302570"/>
              <a:ext cx="200310" cy="16154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9771346" y="3302570"/>
              <a:ext cx="200310" cy="16154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7476665" y="3383340"/>
              <a:ext cx="2378828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/>
            <p:nvPr/>
          </p:nvSpPr>
          <p:spPr>
            <a:xfrm flipV="1">
              <a:off x="8590979" y="3333516"/>
              <a:ext cx="567997" cy="858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8589585" y="2812556"/>
              <a:ext cx="570784" cy="5707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R</a:t>
              </a:r>
              <a:endParaRPr lang="en-US" dirty="0"/>
            </a:p>
          </p:txBody>
        </p:sp>
        <p:sp>
          <p:nvSpPr>
            <p:cNvPr id="59" name="Oval 58"/>
            <p:cNvSpPr/>
            <p:nvPr/>
          </p:nvSpPr>
          <p:spPr>
            <a:xfrm rot="16200000">
              <a:off x="8684432" y="2681599"/>
              <a:ext cx="753071" cy="37198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  <p:sp>
          <p:nvSpPr>
            <p:cNvPr id="60" name="Oval 59"/>
            <p:cNvSpPr/>
            <p:nvPr/>
          </p:nvSpPr>
          <p:spPr>
            <a:xfrm rot="16200000">
              <a:off x="8924269" y="2681599"/>
              <a:ext cx="753071" cy="37198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  <p:sp>
          <p:nvSpPr>
            <p:cNvPr id="61" name="Oval 60"/>
            <p:cNvSpPr/>
            <p:nvPr/>
          </p:nvSpPr>
          <p:spPr>
            <a:xfrm rot="16200000">
              <a:off x="8670958" y="2269010"/>
              <a:ext cx="753071" cy="37198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  <p:sp>
          <p:nvSpPr>
            <p:cNvPr id="62" name="Oval 61"/>
            <p:cNvSpPr/>
            <p:nvPr/>
          </p:nvSpPr>
          <p:spPr>
            <a:xfrm rot="16200000">
              <a:off x="8942876" y="2246126"/>
              <a:ext cx="753071" cy="37198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79747" y="5016272"/>
            <a:ext cx="3692939" cy="826955"/>
            <a:chOff x="679747" y="5016272"/>
            <a:chExt cx="3692939" cy="826955"/>
          </a:xfrm>
        </p:grpSpPr>
        <p:cxnSp>
          <p:nvCxnSpPr>
            <p:cNvPr id="63" name="Straight Connector 62"/>
            <p:cNvCxnSpPr/>
            <p:nvPr/>
          </p:nvCxnSpPr>
          <p:spPr>
            <a:xfrm>
              <a:off x="679747" y="5762458"/>
              <a:ext cx="2278780" cy="1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3604684" y="5476424"/>
              <a:ext cx="0" cy="308542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>
              <a:off x="3608558" y="5498789"/>
              <a:ext cx="308542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3199457" y="5769343"/>
              <a:ext cx="1173229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66"/>
            <p:cNvSpPr/>
            <p:nvPr/>
          </p:nvSpPr>
          <p:spPr>
            <a:xfrm>
              <a:off x="1958811" y="5719519"/>
              <a:ext cx="567997" cy="858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 flipV="1">
              <a:off x="1035281" y="5719519"/>
              <a:ext cx="567997" cy="858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9" name="Straight Connector 68"/>
            <p:cNvCxnSpPr/>
            <p:nvPr/>
          </p:nvCxnSpPr>
          <p:spPr>
            <a:xfrm flipH="1">
              <a:off x="3097133" y="5681687"/>
              <a:ext cx="200310" cy="16154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2858026" y="5681687"/>
              <a:ext cx="200310" cy="16154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/>
            <p:cNvSpPr/>
            <p:nvPr/>
          </p:nvSpPr>
          <p:spPr>
            <a:xfrm>
              <a:off x="1036993" y="5198559"/>
              <a:ext cx="570784" cy="5707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R</a:t>
              </a:r>
              <a:endParaRPr lang="en-US" dirty="0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1263554" y="5016272"/>
              <a:ext cx="2860476" cy="753071"/>
              <a:chOff x="5729557" y="3362104"/>
              <a:chExt cx="2860476" cy="753071"/>
            </a:xfrm>
          </p:grpSpPr>
          <p:sp>
            <p:nvSpPr>
              <p:cNvPr id="73" name="Oval 72"/>
              <p:cNvSpPr/>
              <p:nvPr/>
            </p:nvSpPr>
            <p:spPr>
              <a:xfrm rot="16200000">
                <a:off x="5539012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 rot="16200000">
                <a:off x="5765239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75" name="Oval 74"/>
              <p:cNvSpPr/>
              <p:nvPr/>
            </p:nvSpPr>
            <p:spPr>
              <a:xfrm rot="16200000">
                <a:off x="5991466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76" name="Oval 75"/>
              <p:cNvSpPr/>
              <p:nvPr/>
            </p:nvSpPr>
            <p:spPr>
              <a:xfrm rot="16200000">
                <a:off x="6217693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77" name="Oval 76"/>
              <p:cNvSpPr/>
              <p:nvPr/>
            </p:nvSpPr>
            <p:spPr>
              <a:xfrm rot="16200000">
                <a:off x="6443920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78" name="Oval 77"/>
              <p:cNvSpPr/>
              <p:nvPr/>
            </p:nvSpPr>
            <p:spPr>
              <a:xfrm rot="16200000">
                <a:off x="6670147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79" name="Oval 78"/>
              <p:cNvSpPr/>
              <p:nvPr/>
            </p:nvSpPr>
            <p:spPr>
              <a:xfrm rot="16200000">
                <a:off x="6896374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80" name="Oval 79"/>
              <p:cNvSpPr/>
              <p:nvPr/>
            </p:nvSpPr>
            <p:spPr>
              <a:xfrm rot="16200000">
                <a:off x="7122601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81" name="Oval 80"/>
              <p:cNvSpPr/>
              <p:nvPr/>
            </p:nvSpPr>
            <p:spPr>
              <a:xfrm rot="16200000">
                <a:off x="7348828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82" name="Oval 81"/>
              <p:cNvSpPr/>
              <p:nvPr/>
            </p:nvSpPr>
            <p:spPr>
              <a:xfrm rot="16200000">
                <a:off x="7575055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83" name="Oval 82"/>
              <p:cNvSpPr/>
              <p:nvPr/>
            </p:nvSpPr>
            <p:spPr>
              <a:xfrm rot="16200000">
                <a:off x="7801282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84" name="Oval 83"/>
              <p:cNvSpPr/>
              <p:nvPr/>
            </p:nvSpPr>
            <p:spPr>
              <a:xfrm rot="16200000">
                <a:off x="8027506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</p:grpSp>
      </p:grpSp>
      <p:sp>
        <p:nvSpPr>
          <p:cNvPr id="85" name="Down Arrow 84"/>
          <p:cNvSpPr/>
          <p:nvPr/>
        </p:nvSpPr>
        <p:spPr>
          <a:xfrm>
            <a:off x="4561880" y="2931840"/>
            <a:ext cx="481695" cy="9724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4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Published evidence for spreading</a:t>
            </a:r>
            <a:endParaRPr lang="en-US" dirty="0"/>
          </a:p>
        </p:txBody>
      </p:sp>
      <p:sp>
        <p:nvSpPr>
          <p:cNvPr id="32" name="Content Placeholder 31"/>
          <p:cNvSpPr>
            <a:spLocks noGrp="1"/>
          </p:cNvSpPr>
          <p:nvPr>
            <p:ph idx="1"/>
          </p:nvPr>
        </p:nvSpPr>
        <p:spPr>
          <a:xfrm>
            <a:off x="4098664" y="1825625"/>
            <a:ext cx="441668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Gro and Rpd3 were found 4kb upstream from a Hairy recruitment site</a:t>
            </a:r>
          </a:p>
          <a:p>
            <a:r>
              <a:rPr lang="en-US" dirty="0" smtClean="0"/>
              <a:t>Gro </a:t>
            </a:r>
            <a:r>
              <a:rPr lang="en-US" dirty="0" err="1" smtClean="0"/>
              <a:t>tetramerizes</a:t>
            </a:r>
            <a:r>
              <a:rPr lang="en-US" dirty="0" smtClean="0"/>
              <a:t> </a:t>
            </a:r>
            <a:r>
              <a:rPr lang="en-US" i="1" dirty="0" smtClean="0"/>
              <a:t>in vitro</a:t>
            </a:r>
            <a:r>
              <a:rPr lang="en-US" dirty="0" smtClean="0"/>
              <a:t> via Q-domain interactions</a:t>
            </a:r>
          </a:p>
          <a:p>
            <a:pPr lvl="1"/>
            <a:r>
              <a:rPr lang="en-US" dirty="0" smtClean="0"/>
              <a:t>Gro oligomerization is necessary for some, but not all, repression </a:t>
            </a:r>
            <a:r>
              <a:rPr lang="en-US" i="1" dirty="0" smtClean="0"/>
              <a:t>in vivo</a:t>
            </a:r>
          </a:p>
          <a:p>
            <a:r>
              <a:rPr lang="en-US" dirty="0" smtClean="0"/>
              <a:t>Q-domain interactions are necessary for chromatin aggregation but not condensation </a:t>
            </a:r>
            <a:r>
              <a:rPr lang="en-US" i="1" dirty="0" smtClean="0"/>
              <a:t>in vitro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34882" y="4341946"/>
            <a:ext cx="273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Martinez and </a:t>
            </a:r>
            <a:r>
              <a:rPr lang="en-US" i="1" dirty="0" err="1" smtClean="0"/>
              <a:t>Arnosti</a:t>
            </a:r>
            <a:r>
              <a:rPr lang="en-US" i="1" dirty="0" smtClean="0"/>
              <a:t>, 2008</a:t>
            </a:r>
            <a:endParaRPr lang="en-US" i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534882" y="1690690"/>
            <a:ext cx="3470014" cy="2620944"/>
            <a:chOff x="534882" y="1690690"/>
            <a:chExt cx="3470014" cy="2620944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0065"/>
            <a:stretch/>
          </p:blipFill>
          <p:spPr>
            <a:xfrm>
              <a:off x="628650" y="1690690"/>
              <a:ext cx="3376246" cy="83735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539"/>
            <a:stretch/>
          </p:blipFill>
          <p:spPr>
            <a:xfrm>
              <a:off x="628650" y="2528048"/>
              <a:ext cx="3376246" cy="1783586"/>
            </a:xfrm>
            <a:prstGeom prst="rect">
              <a:avLst/>
            </a:prstGeom>
          </p:spPr>
        </p:pic>
        <p:sp>
          <p:nvSpPr>
            <p:cNvPr id="34" name="Rectangle 33"/>
            <p:cNvSpPr/>
            <p:nvPr/>
          </p:nvSpPr>
          <p:spPr>
            <a:xfrm>
              <a:off x="534882" y="2558360"/>
              <a:ext cx="355003" cy="202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34" y="4711278"/>
            <a:ext cx="3149600" cy="135334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33734" y="5884380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Sekiya</a:t>
            </a:r>
            <a:r>
              <a:rPr lang="en-US" i="1" dirty="0" smtClean="0"/>
              <a:t> and </a:t>
            </a:r>
            <a:r>
              <a:rPr lang="en-US" i="1" dirty="0" err="1" smtClean="0"/>
              <a:t>Zaret</a:t>
            </a:r>
            <a:r>
              <a:rPr lang="en-US" i="1" dirty="0" smtClean="0"/>
              <a:t>, 2008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3901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/>
      <p:bldP spid="31" grpId="0"/>
      <p:bldP spid="3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binds in clusters of discrete peaks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215" y="2023175"/>
            <a:ext cx="6866136" cy="30457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9077" y="2100040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1.5 – 4 </a:t>
            </a:r>
            <a:r>
              <a:rPr lang="en-US" sz="1600" dirty="0" err="1" smtClean="0"/>
              <a:t>hr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679077" y="2669189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4 – 6.5 </a:t>
            </a:r>
            <a:r>
              <a:rPr lang="en-US" sz="1600" dirty="0" err="1" smtClean="0"/>
              <a:t>hr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679077" y="3238339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6.5 – 9 </a:t>
            </a:r>
            <a:r>
              <a:rPr lang="en-US" sz="1600" dirty="0" err="1" smtClean="0"/>
              <a:t>hr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833881" y="5068957"/>
            <a:ext cx="49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hth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8406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Gro binding is not indicative of </a:t>
            </a:r>
            <a:r>
              <a:rPr lang="en-US" sz="3200" dirty="0" smtClean="0"/>
              <a:t>spreading </a:t>
            </a:r>
            <a:r>
              <a:rPr lang="en-US" sz="3200" i="1" dirty="0" smtClean="0"/>
              <a:t>in vivo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554" r="56158" b="9082"/>
          <a:stretch/>
        </p:blipFill>
        <p:spPr>
          <a:xfrm>
            <a:off x="3805401" y="1599233"/>
            <a:ext cx="3436227" cy="43738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51" t="-5554" r="850" b="5554"/>
          <a:stretch/>
        </p:blipFill>
        <p:spPr>
          <a:xfrm>
            <a:off x="7241848" y="1599231"/>
            <a:ext cx="1786997" cy="45338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2000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Helvetica Neue" charset="0"/>
                <a:ea typeface="Helvetica Neue" charset="0"/>
                <a:cs typeface="Helvetica Neue" charset="0"/>
              </a:rPr>
              <a:t>1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46708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latin typeface="Helvetica Neue" charset="0"/>
                <a:ea typeface="Helvetica Neue" charset="0"/>
                <a:cs typeface="Helvetica Neue" charset="0"/>
              </a:rPr>
              <a:t>2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21416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96124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4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70831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5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696" b="6889"/>
          <a:stretch/>
        </p:blipFill>
        <p:spPr>
          <a:xfrm>
            <a:off x="758598" y="1416351"/>
            <a:ext cx="2397038" cy="420527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rot="18900000">
            <a:off x="890740" y="5735971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dCtBP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 rot="18900000">
            <a:off x="1049860" y="584875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1.5 – 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 rot="18900000">
            <a:off x="1527978" y="584875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– 6.5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8900000">
            <a:off x="2006096" y="5832885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6.5 - 9 </a:t>
            </a:r>
            <a:r>
              <a:rPr lang="en-US" dirty="0" err="1" smtClean="0"/>
              <a:t>hr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1215900" y="6510395"/>
            <a:ext cx="109805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500773" y="6477517"/>
            <a:ext cx="528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32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dCtBP</a:t>
            </a:r>
            <a:r>
              <a:rPr lang="en-US" dirty="0" smtClean="0"/>
              <a:t> is a short-range repressor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172" y="1379233"/>
            <a:ext cx="2397619" cy="2450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846" y="4489431"/>
            <a:ext cx="1957536" cy="21038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019" y="4399119"/>
            <a:ext cx="2130406" cy="22090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568" y="4397769"/>
            <a:ext cx="1924829" cy="221809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140" y="1192447"/>
            <a:ext cx="1834896" cy="273100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2557951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dCtBP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827237" y="412009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1.5 – 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36229" y="412009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– 6.5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561244" y="410915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6.5 – 9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0" y="5318955"/>
            <a:ext cx="99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Groucho</a:t>
            </a:r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158044" y="4018844"/>
            <a:ext cx="87488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18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Gro recruitment sufficient for repression?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826131" y="2848731"/>
            <a:ext cx="2166672" cy="2166672"/>
            <a:chOff x="3732028" y="3657600"/>
            <a:chExt cx="1828800" cy="1828800"/>
          </a:xfrm>
        </p:grpSpPr>
        <p:sp>
          <p:nvSpPr>
            <p:cNvPr id="7" name="Oval 6"/>
            <p:cNvSpPr/>
            <p:nvPr/>
          </p:nvSpPr>
          <p:spPr>
            <a:xfrm>
              <a:off x="3732028" y="3657600"/>
              <a:ext cx="1828800" cy="1828800"/>
            </a:xfrm>
            <a:prstGeom prst="ellipse">
              <a:avLst/>
            </a:prstGeom>
            <a:gradFill flip="none" rotWithShape="1">
              <a:gsLst>
                <a:gs pos="15000">
                  <a:schemeClr val="accent1">
                    <a:lumMod val="0"/>
                    <a:lumOff val="100000"/>
                  </a:schemeClr>
                </a:gs>
                <a:gs pos="41000">
                  <a:schemeClr val="accent1">
                    <a:lumMod val="40000"/>
                    <a:lumOff val="60000"/>
                  </a:schemeClr>
                </a:gs>
                <a:gs pos="6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  <a:tileRect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914908" y="3840480"/>
              <a:ext cx="1463040" cy="1463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/>
                <a:t>Embryo</a:t>
              </a:r>
              <a:endParaRPr lang="en-US" dirty="0"/>
            </a:p>
          </p:txBody>
        </p:sp>
      </p:grpSp>
      <p:cxnSp>
        <p:nvCxnSpPr>
          <p:cNvPr id="9" name="Straight Arrow Connector 8"/>
          <p:cNvCxnSpPr/>
          <p:nvPr/>
        </p:nvCxnSpPr>
        <p:spPr>
          <a:xfrm flipV="1">
            <a:off x="4429535" y="2848731"/>
            <a:ext cx="0" cy="2035804"/>
          </a:xfrm>
          <a:prstGeom prst="straightConnector1">
            <a:avLst/>
          </a:prstGeom>
          <a:ln w="63500">
            <a:gradFill>
              <a:gsLst>
                <a:gs pos="0">
                  <a:schemeClr val="accent1">
                    <a:lumMod val="5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05573" y="488299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49559" y="2480941"/>
            <a:ext cx="568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Low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156624" y="4856059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Type 1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(m</a:t>
            </a:r>
            <a:r>
              <a:rPr lang="en-US" dirty="0" smtClean="0">
                <a:solidFill>
                  <a:schemeClr val="accent2"/>
                </a:solidFill>
              </a:rPr>
              <a:t>esoderm)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56624" y="3520361"/>
            <a:ext cx="1794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Type 2</a:t>
            </a:r>
          </a:p>
          <a:p>
            <a:r>
              <a:rPr lang="en-US" dirty="0" smtClean="0">
                <a:solidFill>
                  <a:schemeClr val="accent4"/>
                </a:solidFill>
              </a:rPr>
              <a:t>(</a:t>
            </a:r>
            <a:r>
              <a:rPr lang="en-US" dirty="0" err="1" smtClean="0">
                <a:solidFill>
                  <a:schemeClr val="accent4"/>
                </a:solidFill>
              </a:rPr>
              <a:t>n</a:t>
            </a:r>
            <a:r>
              <a:rPr lang="en-US" dirty="0" err="1" smtClean="0">
                <a:solidFill>
                  <a:schemeClr val="accent4"/>
                </a:solidFill>
              </a:rPr>
              <a:t>euroectoderm</a:t>
            </a:r>
            <a:r>
              <a:rPr lang="en-US" dirty="0" smtClean="0">
                <a:solidFill>
                  <a:schemeClr val="accent4"/>
                </a:solidFill>
              </a:rPr>
              <a:t>)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56624" y="2310828"/>
            <a:ext cx="1863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Type 3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(dorsal ectoderm)</a:t>
            </a:r>
            <a:endParaRPr lang="en-US" dirty="0">
              <a:solidFill>
                <a:schemeClr val="accent6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662307" y="2684907"/>
            <a:ext cx="2494320" cy="2494318"/>
            <a:chOff x="4080759" y="2028684"/>
            <a:chExt cx="3657603" cy="3657600"/>
          </a:xfrm>
        </p:grpSpPr>
        <p:sp>
          <p:nvSpPr>
            <p:cNvPr id="16" name="Arc 15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16776737"/>
                <a:gd name="adj2" fmla="val 19795885"/>
              </a:avLst>
            </a:prstGeom>
            <a:ln w="50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Arc 16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2989254"/>
                <a:gd name="adj2" fmla="val 7678429"/>
              </a:avLst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Arc 17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19765346"/>
                <a:gd name="adj2" fmla="val 3019557"/>
              </a:avLst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Arc 18"/>
            <p:cNvSpPr/>
            <p:nvPr/>
          </p:nvSpPr>
          <p:spPr>
            <a:xfrm>
              <a:off x="4080761" y="2028684"/>
              <a:ext cx="3657600" cy="3657600"/>
            </a:xfrm>
            <a:prstGeom prst="arc">
              <a:avLst>
                <a:gd name="adj1" fmla="val 7682220"/>
                <a:gd name="adj2" fmla="val 12527983"/>
              </a:avLst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Arc 19"/>
            <p:cNvSpPr/>
            <p:nvPr/>
          </p:nvSpPr>
          <p:spPr>
            <a:xfrm>
              <a:off x="4080760" y="2028684"/>
              <a:ext cx="3657600" cy="3657600"/>
            </a:xfrm>
            <a:prstGeom prst="arc">
              <a:avLst>
                <a:gd name="adj1" fmla="val 12535813"/>
                <a:gd name="adj2" fmla="val 15559981"/>
              </a:avLst>
            </a:prstGeom>
            <a:ln w="50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Arc 20"/>
            <p:cNvSpPr/>
            <p:nvPr/>
          </p:nvSpPr>
          <p:spPr>
            <a:xfrm>
              <a:off x="4080759" y="2028684"/>
              <a:ext cx="3657600" cy="3657600"/>
            </a:xfrm>
            <a:prstGeom prst="arc">
              <a:avLst>
                <a:gd name="adj1" fmla="val 15540647"/>
                <a:gd name="adj2" fmla="val 16810036"/>
              </a:avLst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Rectangle 21"/>
          <p:cNvSpPr/>
          <p:nvPr/>
        </p:nvSpPr>
        <p:spPr>
          <a:xfrm rot="16200000">
            <a:off x="3472252" y="3718091"/>
            <a:ext cx="1559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Nuclear Dorsal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185004" y="3539922"/>
            <a:ext cx="14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Embryo</a:t>
            </a:r>
          </a:p>
          <a:p>
            <a:pPr algn="ctr"/>
            <a:r>
              <a:rPr lang="en-US" dirty="0" smtClean="0"/>
              <a:t>Cross-Section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436507" y="5402029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sna</a:t>
            </a:r>
            <a:endParaRPr lang="en-US" i="1" dirty="0"/>
          </a:p>
        </p:txBody>
      </p:sp>
      <p:sp>
        <p:nvSpPr>
          <p:cNvPr id="24" name="TextBox 23"/>
          <p:cNvSpPr txBox="1"/>
          <p:nvPr/>
        </p:nvSpPr>
        <p:spPr>
          <a:xfrm>
            <a:off x="7436507" y="4117395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rho</a:t>
            </a:r>
            <a:endParaRPr lang="en-US" i="1" dirty="0"/>
          </a:p>
        </p:txBody>
      </p:sp>
      <p:sp>
        <p:nvSpPr>
          <p:cNvPr id="25" name="TextBox 24"/>
          <p:cNvSpPr txBox="1"/>
          <p:nvPr/>
        </p:nvSpPr>
        <p:spPr>
          <a:xfrm>
            <a:off x="7403486" y="2869428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zen</a:t>
            </a:r>
            <a:r>
              <a:rPr lang="en-US" i="1" dirty="0" smtClean="0"/>
              <a:t>, </a:t>
            </a:r>
            <a:r>
              <a:rPr lang="en-US" i="1" dirty="0" err="1" smtClean="0"/>
              <a:t>dpp</a:t>
            </a:r>
            <a:endParaRPr lang="en-US" i="1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292564" y="3929157"/>
            <a:ext cx="2743934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 flipV="1">
            <a:off x="694562" y="3878930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94562" y="3370681"/>
            <a:ext cx="558476" cy="5584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mtClean="0"/>
              <a:t>Dl</a:t>
            </a:r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1811407" y="2478761"/>
            <a:ext cx="923531" cy="34082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Gro</a:t>
            </a:r>
            <a:endParaRPr lang="en-US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292564" y="5502390"/>
            <a:ext cx="2743934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 flipV="1">
            <a:off x="694562" y="5452163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694562" y="4943914"/>
            <a:ext cx="558476" cy="5584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mtClean="0"/>
              <a:t>Dl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551409" y="5559907"/>
            <a:ext cx="1183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AT-rich region</a:t>
            </a:r>
            <a:endParaRPr lang="en-US" sz="1400" dirty="0"/>
          </a:p>
        </p:txBody>
      </p:sp>
      <p:sp>
        <p:nvSpPr>
          <p:cNvPr id="34" name="Rectangle 33"/>
          <p:cNvSpPr/>
          <p:nvPr/>
        </p:nvSpPr>
        <p:spPr>
          <a:xfrm flipV="1">
            <a:off x="1579042" y="5459452"/>
            <a:ext cx="1054839" cy="858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1136467" y="4976126"/>
            <a:ext cx="528090" cy="56191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Dri</a:t>
            </a:r>
            <a:r>
              <a:rPr lang="en-US" sz="1400" dirty="0" smtClean="0"/>
              <a:t>/Ct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 rot="2873633">
            <a:off x="250017" y="3091624"/>
            <a:ext cx="870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PTLSNLLS</a:t>
            </a:r>
            <a:endParaRPr lang="en-US" sz="1400" dirty="0"/>
          </a:p>
        </p:txBody>
      </p:sp>
      <p:sp>
        <p:nvSpPr>
          <p:cNvPr id="37" name="TextBox 36"/>
          <p:cNvSpPr txBox="1"/>
          <p:nvPr/>
        </p:nvSpPr>
        <p:spPr>
          <a:xfrm rot="2873633">
            <a:off x="277743" y="4718502"/>
            <a:ext cx="870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PTLSNLLS</a:t>
            </a:r>
            <a:endParaRPr lang="en-US" sz="1400" dirty="0"/>
          </a:p>
        </p:txBody>
      </p:sp>
      <p:sp>
        <p:nvSpPr>
          <p:cNvPr id="38" name="Oval 37"/>
          <p:cNvSpPr/>
          <p:nvPr/>
        </p:nvSpPr>
        <p:spPr>
          <a:xfrm>
            <a:off x="512034" y="4670953"/>
            <a:ext cx="923531" cy="34082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76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2" grpId="0" animBg="1"/>
      <p:bldP spid="3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 regulation through concerted action of activators and repressors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481207" y="3000205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424976" y="2713605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410018" y="2736536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000917" y="3007090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1760271" y="2957266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 flipV="1">
            <a:off x="836741" y="2957266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2898593" y="2919434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2659486" y="2919434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rc 40"/>
          <p:cNvSpPr/>
          <p:nvPr/>
        </p:nvSpPr>
        <p:spPr>
          <a:xfrm>
            <a:off x="2049230" y="2274176"/>
            <a:ext cx="1355250" cy="602321"/>
          </a:xfrm>
          <a:prstGeom prst="arc">
            <a:avLst>
              <a:gd name="adj1" fmla="val 10794464"/>
              <a:gd name="adj2" fmla="val 0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698182" y="2535919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4944331" y="3002981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888100" y="2716381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873142" y="2739312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464041" y="3009866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6223395" y="2960042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5299865" y="2960042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7361717" y="292221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7122610" y="292221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Arc 51"/>
          <p:cNvSpPr/>
          <p:nvPr/>
        </p:nvSpPr>
        <p:spPr>
          <a:xfrm>
            <a:off x="6512354" y="2276952"/>
            <a:ext cx="1355250" cy="602321"/>
          </a:xfrm>
          <a:prstGeom prst="arc">
            <a:avLst>
              <a:gd name="adj1" fmla="val 10794464"/>
              <a:gd name="adj2" fmla="val 0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8161306" y="2538695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161306" y="2538695"/>
            <a:ext cx="47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Off</a:t>
            </a:r>
            <a:endParaRPr lang="en-US" dirty="0"/>
          </a:p>
        </p:txBody>
      </p:sp>
      <p:grpSp>
        <p:nvGrpSpPr>
          <p:cNvPr id="57" name="Group 56"/>
          <p:cNvGrpSpPr/>
          <p:nvPr/>
        </p:nvGrpSpPr>
        <p:grpSpPr>
          <a:xfrm>
            <a:off x="5583861" y="1898905"/>
            <a:ext cx="1772246" cy="648408"/>
            <a:chOff x="3573230" y="3124668"/>
            <a:chExt cx="1772246" cy="648408"/>
          </a:xfrm>
        </p:grpSpPr>
        <p:sp>
          <p:nvSpPr>
            <p:cNvPr id="58" name="Arc 57"/>
            <p:cNvSpPr/>
            <p:nvPr/>
          </p:nvSpPr>
          <p:spPr>
            <a:xfrm>
              <a:off x="3573230" y="3124668"/>
              <a:ext cx="1639249" cy="648408"/>
            </a:xfrm>
            <a:prstGeom prst="arc">
              <a:avLst>
                <a:gd name="adj1" fmla="val 10794464"/>
                <a:gd name="adj2" fmla="val 21473582"/>
              </a:avLst>
            </a:prstGeom>
            <a:ln w="25400" cap="sq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5076205" y="3427597"/>
              <a:ext cx="26927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ight Arrow 59"/>
          <p:cNvSpPr/>
          <p:nvPr/>
        </p:nvSpPr>
        <p:spPr>
          <a:xfrm>
            <a:off x="4383835" y="2389456"/>
            <a:ext cx="414528" cy="371759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371893" y="5551236"/>
            <a:ext cx="1715445" cy="688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752327" y="5264635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2737369" y="5287566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2328268" y="5558120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942898" y="5494670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/>
          <p:nvPr/>
        </p:nvCxnSpPr>
        <p:spPr>
          <a:xfrm flipH="1">
            <a:off x="2225944" y="5470464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1986837" y="5470464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1088864" y="4988769"/>
            <a:ext cx="570784" cy="5707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TF</a:t>
            </a:r>
            <a:endParaRPr lang="en-US" dirty="0"/>
          </a:p>
        </p:txBody>
      </p:sp>
      <p:sp>
        <p:nvSpPr>
          <p:cNvPr id="69" name="Right Arrow 68"/>
          <p:cNvSpPr/>
          <p:nvPr/>
        </p:nvSpPr>
        <p:spPr>
          <a:xfrm rot="19800000">
            <a:off x="4035890" y="4654107"/>
            <a:ext cx="414528" cy="371759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/>
          <p:cNvSpPr/>
          <p:nvPr/>
        </p:nvSpPr>
        <p:spPr>
          <a:xfrm rot="1800000">
            <a:off x="4002087" y="5864629"/>
            <a:ext cx="414528" cy="371759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4841689" y="4908001"/>
            <a:ext cx="1715445" cy="688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22123" y="4621400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7207165" y="4644331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798064" y="4914885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5412694" y="4851435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 flipH="1">
            <a:off x="6695740" y="4827229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6456633" y="4827229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495329" y="4443714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sp>
        <p:nvSpPr>
          <p:cNvPr id="81" name="Arc 80"/>
          <p:cNvSpPr/>
          <p:nvPr/>
        </p:nvSpPr>
        <p:spPr>
          <a:xfrm>
            <a:off x="5696690" y="3899413"/>
            <a:ext cx="1639249" cy="648408"/>
          </a:xfrm>
          <a:prstGeom prst="arc">
            <a:avLst>
              <a:gd name="adj1" fmla="val 10794464"/>
              <a:gd name="adj2" fmla="val 181503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/>
          <p:nvPr/>
        </p:nvCxnSpPr>
        <p:spPr>
          <a:xfrm flipV="1">
            <a:off x="4838967" y="6445832"/>
            <a:ext cx="1715445" cy="688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7219401" y="6159231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7204443" y="6182162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795342" y="6452716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5409972" y="6389266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 flipH="1">
            <a:off x="6693018" y="636506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6453911" y="636506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7492607" y="5981545"/>
            <a:ext cx="47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</a:t>
            </a:r>
            <a:endParaRPr lang="en-US" dirty="0"/>
          </a:p>
        </p:txBody>
      </p:sp>
      <p:grpSp>
        <p:nvGrpSpPr>
          <p:cNvPr id="92" name="Group 91"/>
          <p:cNvGrpSpPr/>
          <p:nvPr/>
        </p:nvGrpSpPr>
        <p:grpSpPr>
          <a:xfrm>
            <a:off x="5693968" y="5410515"/>
            <a:ext cx="1772246" cy="648408"/>
            <a:chOff x="3573230" y="3124668"/>
            <a:chExt cx="1772246" cy="648408"/>
          </a:xfrm>
        </p:grpSpPr>
        <p:sp>
          <p:nvSpPr>
            <p:cNvPr id="93" name="Arc 92"/>
            <p:cNvSpPr/>
            <p:nvPr/>
          </p:nvSpPr>
          <p:spPr>
            <a:xfrm>
              <a:off x="3573230" y="3124668"/>
              <a:ext cx="1639249" cy="648408"/>
            </a:xfrm>
            <a:prstGeom prst="arc">
              <a:avLst>
                <a:gd name="adj1" fmla="val 10794464"/>
                <a:gd name="adj2" fmla="val 21473582"/>
              </a:avLst>
            </a:prstGeom>
            <a:ln w="25400" cap="sq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94" name="Straight Connector 93"/>
            <p:cNvCxnSpPr/>
            <p:nvPr/>
          </p:nvCxnSpPr>
          <p:spPr>
            <a:xfrm>
              <a:off x="5076205" y="3427597"/>
              <a:ext cx="26927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Oval 95"/>
          <p:cNvSpPr/>
          <p:nvPr/>
        </p:nvSpPr>
        <p:spPr>
          <a:xfrm>
            <a:off x="5395557" y="4341978"/>
            <a:ext cx="570784" cy="5707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TF</a:t>
            </a:r>
            <a:endParaRPr lang="en-US" dirty="0"/>
          </a:p>
        </p:txBody>
      </p:sp>
      <p:sp>
        <p:nvSpPr>
          <p:cNvPr id="97" name="Oval 96"/>
          <p:cNvSpPr/>
          <p:nvPr/>
        </p:nvSpPr>
        <p:spPr>
          <a:xfrm>
            <a:off x="5419350" y="5877452"/>
            <a:ext cx="570784" cy="5707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TF</a:t>
            </a:r>
            <a:endParaRPr lang="en-US" dirty="0"/>
          </a:p>
        </p:txBody>
      </p:sp>
      <p:sp>
        <p:nvSpPr>
          <p:cNvPr id="91" name="Oval 90"/>
          <p:cNvSpPr/>
          <p:nvPr/>
        </p:nvSpPr>
        <p:spPr>
          <a:xfrm>
            <a:off x="5242976" y="5702561"/>
            <a:ext cx="923531" cy="34082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Co-R</a:t>
            </a:r>
            <a:endParaRPr lang="en-US" dirty="0"/>
          </a:p>
        </p:txBody>
      </p:sp>
      <p:sp>
        <p:nvSpPr>
          <p:cNvPr id="80" name="Oval 79"/>
          <p:cNvSpPr/>
          <p:nvPr/>
        </p:nvSpPr>
        <p:spPr>
          <a:xfrm>
            <a:off x="5219183" y="4193080"/>
            <a:ext cx="923531" cy="3408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Co-A</a:t>
            </a:r>
            <a:endParaRPr lang="en-US" dirty="0"/>
          </a:p>
        </p:txBody>
      </p:sp>
      <p:sp>
        <p:nvSpPr>
          <p:cNvPr id="98" name="Oval 97"/>
          <p:cNvSpPr/>
          <p:nvPr/>
        </p:nvSpPr>
        <p:spPr>
          <a:xfrm>
            <a:off x="1776883" y="2436306"/>
            <a:ext cx="570784" cy="570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</a:t>
            </a:r>
            <a:endParaRPr lang="en-US" dirty="0"/>
          </a:p>
        </p:txBody>
      </p:sp>
      <p:sp>
        <p:nvSpPr>
          <p:cNvPr id="99" name="Oval 98"/>
          <p:cNvSpPr/>
          <p:nvPr/>
        </p:nvSpPr>
        <p:spPr>
          <a:xfrm>
            <a:off x="6236780" y="2436306"/>
            <a:ext cx="570784" cy="570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A</a:t>
            </a:r>
            <a:endParaRPr lang="en-US" dirty="0"/>
          </a:p>
        </p:txBody>
      </p:sp>
      <p:sp>
        <p:nvSpPr>
          <p:cNvPr id="100" name="Oval 99"/>
          <p:cNvSpPr/>
          <p:nvPr/>
        </p:nvSpPr>
        <p:spPr>
          <a:xfrm>
            <a:off x="5297076" y="2436306"/>
            <a:ext cx="570784" cy="57078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5120702" y="2275122"/>
            <a:ext cx="923531" cy="34082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Co-R</a:t>
            </a:r>
            <a:endParaRPr lang="en-US" dirty="0"/>
          </a:p>
        </p:txBody>
      </p:sp>
      <p:sp>
        <p:nvSpPr>
          <p:cNvPr id="101" name="Oval 100"/>
          <p:cNvSpPr/>
          <p:nvPr/>
        </p:nvSpPr>
        <p:spPr>
          <a:xfrm>
            <a:off x="1595774" y="2276304"/>
            <a:ext cx="923531" cy="3408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Co-A</a:t>
            </a:r>
            <a:endParaRPr lang="en-US" dirty="0"/>
          </a:p>
        </p:txBody>
      </p:sp>
      <p:sp>
        <p:nvSpPr>
          <p:cNvPr id="102" name="Oval 101"/>
          <p:cNvSpPr/>
          <p:nvPr/>
        </p:nvSpPr>
        <p:spPr>
          <a:xfrm>
            <a:off x="6060406" y="2271014"/>
            <a:ext cx="923531" cy="3408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Co-A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64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8" grpId="0" animBg="1"/>
      <p:bldP spid="69" grpId="0" animBg="1"/>
      <p:bldP spid="70" grpId="0" animBg="1"/>
      <p:bldP spid="75" grpId="0" animBg="1"/>
      <p:bldP spid="78" grpId="0"/>
      <p:bldP spid="81" grpId="0" animBg="1"/>
      <p:bldP spid="86" grpId="0" animBg="1"/>
      <p:bldP spid="89" grpId="0"/>
      <p:bldP spid="96" grpId="0" animBg="1"/>
      <p:bldP spid="97" grpId="0" animBg="1"/>
      <p:bldP spid="91" grpId="0" animBg="1"/>
      <p:bldP spid="80" grpId="0" animBg="1"/>
      <p:bldP spid="98" grpId="0" animBg="1"/>
      <p:bldP spid="99" grpId="0" animBg="1"/>
      <p:bldP spid="10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zen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0" y="2283177"/>
            <a:ext cx="7700826" cy="348544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775200" y="5768622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zen</a:t>
            </a:r>
            <a:endParaRPr lang="en-US" i="1" dirty="0"/>
          </a:p>
        </p:txBody>
      </p:sp>
      <p:sp>
        <p:nvSpPr>
          <p:cNvPr id="37" name="TextBox 36"/>
          <p:cNvSpPr txBox="1"/>
          <p:nvPr/>
        </p:nvSpPr>
        <p:spPr>
          <a:xfrm>
            <a:off x="6485493" y="5765420"/>
            <a:ext cx="51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bcd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0297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smtClean="0"/>
              <a:t>dpp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28" y="1869440"/>
            <a:ext cx="7852277" cy="39866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0" y="518726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dpp</a:t>
            </a:r>
            <a:endParaRPr lang="en-US" i="1" dirty="0"/>
          </a:p>
        </p:txBody>
      </p:sp>
      <p:sp>
        <p:nvSpPr>
          <p:cNvPr id="7" name="Rectangle 6"/>
          <p:cNvSpPr/>
          <p:nvPr/>
        </p:nvSpPr>
        <p:spPr>
          <a:xfrm>
            <a:off x="4753366" y="3748482"/>
            <a:ext cx="177800" cy="1143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931166" y="3620966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VRR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82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rho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916430"/>
            <a:ext cx="7996620" cy="39700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29450" y="5349240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rho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209757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sna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62" y="1954530"/>
            <a:ext cx="8395710" cy="35318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97630" y="5094208"/>
            <a:ext cx="5116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smtClean="0"/>
              <a:t>sna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5135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is found at all classes of Dorsal binding site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35" y="2044336"/>
            <a:ext cx="7373129" cy="426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49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to be addressed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 genome-wide survey of Groucho in the early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embryo</a:t>
            </a:r>
          </a:p>
          <a:p>
            <a:pPr lvl="1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Mechanism of long-range repression - 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preading vs. looping?</a:t>
            </a:r>
          </a:p>
          <a:p>
            <a:pPr lvl="1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Is Gro recruitment sufficient for repression?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dirty="0" smtClean="0"/>
              <a:t>Identifying components of the Groucho gene regulatory </a:t>
            </a:r>
            <a:r>
              <a:rPr lang="en-US" dirty="0" smtClean="0"/>
              <a:t>network</a:t>
            </a:r>
          </a:p>
          <a:p>
            <a:pPr lvl="1"/>
            <a:r>
              <a:rPr lang="en-US" dirty="0" smtClean="0"/>
              <a:t>What are the targets of Gro-mediated repression?</a:t>
            </a:r>
          </a:p>
          <a:p>
            <a:pPr lvl="1"/>
            <a:r>
              <a:rPr lang="en-US" dirty="0" smtClean="0"/>
              <a:t>Is Groucho a dedicated repressor?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roucho repression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associated with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paused RNA PolII?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19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profiling of embryos with varying Groucho dosages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Wild-type</a:t>
            </a:r>
          </a:p>
          <a:p>
            <a:r>
              <a:rPr lang="en-US" dirty="0" smtClean="0"/>
              <a:t>Gro loss-of-function</a:t>
            </a:r>
          </a:p>
          <a:p>
            <a:r>
              <a:rPr lang="en-US" dirty="0" smtClean="0"/>
              <a:t>Gro 2x and 4x overexpression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63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Perturbation of Groucho levels affects thousands of genes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628650" y="4044116"/>
            <a:ext cx="4411256" cy="1279395"/>
            <a:chOff x="628650" y="3094944"/>
            <a:chExt cx="4411256" cy="1279395"/>
          </a:xfrm>
        </p:grpSpPr>
        <p:pic>
          <p:nvPicPr>
            <p:cNvPr id="4" name="Picture 3" descr="Screen Shot 2015-02-24 at 8.55.51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81"/>
            <a:stretch/>
          </p:blipFill>
          <p:spPr>
            <a:xfrm>
              <a:off x="628650" y="3094944"/>
              <a:ext cx="4411256" cy="539703"/>
            </a:xfrm>
            <a:prstGeom prst="rect">
              <a:avLst/>
            </a:prstGeom>
          </p:spPr>
        </p:pic>
        <p:pic>
          <p:nvPicPr>
            <p:cNvPr id="6" name="Picture 5" descr="Screen Shot 2015-02-24 at 8.55.51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157"/>
            <a:stretch/>
          </p:blipFill>
          <p:spPr>
            <a:xfrm>
              <a:off x="628650" y="3634647"/>
              <a:ext cx="4411256" cy="739692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5809599" y="1690689"/>
            <a:ext cx="2252362" cy="4929779"/>
            <a:chOff x="5557049" y="1280876"/>
            <a:chExt cx="2554985" cy="5289741"/>
          </a:xfrm>
        </p:grpSpPr>
        <p:grpSp>
          <p:nvGrpSpPr>
            <p:cNvPr id="8" name="Group 7"/>
            <p:cNvGrpSpPr/>
            <p:nvPr/>
          </p:nvGrpSpPr>
          <p:grpSpPr>
            <a:xfrm>
              <a:off x="5750050" y="1280876"/>
              <a:ext cx="2361984" cy="5289741"/>
              <a:chOff x="6024369" y="2278838"/>
              <a:chExt cx="2044695" cy="4579162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95" t="37604"/>
              <a:stretch/>
            </p:blipFill>
            <p:spPr>
              <a:xfrm>
                <a:off x="6191919" y="3030583"/>
                <a:ext cx="1877145" cy="3827417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7745"/>
              <a:stretch/>
            </p:blipFill>
            <p:spPr>
              <a:xfrm>
                <a:off x="6024369" y="2278838"/>
                <a:ext cx="2044695" cy="751745"/>
              </a:xfrm>
              <a:prstGeom prst="rect">
                <a:avLst/>
              </a:prstGeom>
            </p:spPr>
          </p:pic>
        </p:grp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2" t="43841" r="89962" b="43439"/>
            <a:stretch/>
          </p:blipFill>
          <p:spPr>
            <a:xfrm>
              <a:off x="5557049" y="3012292"/>
              <a:ext cx="386551" cy="17781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646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Integrating Gro binding and transcriptome data in embryos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359080" y="3129099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 “Gro occupancy score”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5" idx="2"/>
          </p:cNvCxnSpPr>
          <p:nvPr/>
        </p:nvCxnSpPr>
        <p:spPr>
          <a:xfrm>
            <a:off x="2763338" y="3886745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59080" y="4265568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Define occupancy score cutoff from response curve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359080" y="1992630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 expressed genes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763338" y="2750276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763336" y="5023214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359078" y="5435645"/>
            <a:ext cx="2808515" cy="75764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 occupancy score</a:t>
            </a:r>
          </a:p>
          <a:p>
            <a:pPr algn="ctr"/>
            <a:r>
              <a:rPr lang="en-US" dirty="0"/>
              <a:t>t</a:t>
            </a:r>
            <a:r>
              <a:rPr lang="en-US" dirty="0" smtClean="0"/>
              <a:t>arget genes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4698295" y="5947793"/>
                <a:ext cx="3509422" cy="740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&lt;0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1 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&gt;0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1+ </m:t>
                                  </m:r>
                                  <m:sSup>
                                    <m:sSupPr>
                                      <m:ctrlPr>
                                        <a:rPr lang="el-GR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l-GR" i="1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0.0005 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 − 15 </m:t>
                                          </m:r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nary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295" y="5947793"/>
                <a:ext cx="3509422" cy="7401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4345313" y="6272196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89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29" b="18596"/>
          <a:stretch/>
        </p:blipFill>
        <p:spPr>
          <a:xfrm>
            <a:off x="326595" y="1690689"/>
            <a:ext cx="6406387" cy="44721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Gro-occupied genes are enriched for repressed targets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03" t="42104" b="40222"/>
          <a:stretch/>
        </p:blipFill>
        <p:spPr>
          <a:xfrm>
            <a:off x="6732982" y="3337560"/>
            <a:ext cx="1934258" cy="107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0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and temporal regulation of gene expression in development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628650" y="2013277"/>
            <a:ext cx="2633024" cy="1067672"/>
            <a:chOff x="628650" y="2013277"/>
            <a:chExt cx="3773424" cy="153009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2013277"/>
              <a:ext cx="3773424" cy="153009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410"/>
            <a:stretch/>
          </p:blipFill>
          <p:spPr>
            <a:xfrm>
              <a:off x="628650" y="2922309"/>
              <a:ext cx="3773424" cy="621064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624665" y="4407685"/>
            <a:ext cx="2637009" cy="1069288"/>
            <a:chOff x="628650" y="4558514"/>
            <a:chExt cx="3773424" cy="1530096"/>
          </a:xfrm>
        </p:grpSpPr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4558514"/>
              <a:ext cx="3773424" cy="153009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52" r="34863"/>
            <a:stretch/>
          </p:blipFill>
          <p:spPr>
            <a:xfrm>
              <a:off x="2300140" y="4558514"/>
              <a:ext cx="791852" cy="1530096"/>
            </a:xfrm>
            <a:prstGeom prst="rect">
              <a:avLst/>
            </a:prstGeom>
          </p:spPr>
        </p:pic>
      </p:grpSp>
      <p:cxnSp>
        <p:nvCxnSpPr>
          <p:cNvPr id="123" name="Straight Connector 122"/>
          <p:cNvCxnSpPr/>
          <p:nvPr/>
        </p:nvCxnSpPr>
        <p:spPr>
          <a:xfrm>
            <a:off x="339805" y="3861923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3283574" y="3575323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3268616" y="3598254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2859515" y="3868808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/>
          <p:cNvSpPr/>
          <p:nvPr/>
        </p:nvSpPr>
        <p:spPr>
          <a:xfrm>
            <a:off x="1618869" y="3818984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 flipV="1">
            <a:off x="695339" y="3818984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9" name="Straight Connector 128"/>
          <p:cNvCxnSpPr/>
          <p:nvPr/>
        </p:nvCxnSpPr>
        <p:spPr>
          <a:xfrm flipH="1">
            <a:off x="2757191" y="3781152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>
            <a:off x="2518084" y="3781152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764836" y="3592744"/>
            <a:ext cx="276063" cy="27606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32" name="Arc 131"/>
          <p:cNvSpPr/>
          <p:nvPr/>
        </p:nvSpPr>
        <p:spPr>
          <a:xfrm>
            <a:off x="1907828" y="3135894"/>
            <a:ext cx="1355250" cy="602321"/>
          </a:xfrm>
          <a:prstGeom prst="arc">
            <a:avLst>
              <a:gd name="adj1" fmla="val 10794464"/>
              <a:gd name="adj2" fmla="val 0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3" name="TextBox 132"/>
          <p:cNvSpPr txBox="1"/>
          <p:nvPr/>
        </p:nvSpPr>
        <p:spPr>
          <a:xfrm>
            <a:off x="3556780" y="3397637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cxnSp>
        <p:nvCxnSpPr>
          <p:cNvPr id="134" name="Straight Connector 133"/>
          <p:cNvCxnSpPr/>
          <p:nvPr/>
        </p:nvCxnSpPr>
        <p:spPr>
          <a:xfrm>
            <a:off x="237481" y="6231849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3181250" y="5945249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>
            <a:off x="3166292" y="5968180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2757191" y="6238734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/>
          <p:cNvSpPr/>
          <p:nvPr/>
        </p:nvSpPr>
        <p:spPr>
          <a:xfrm>
            <a:off x="1516545" y="6188910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 flipV="1">
            <a:off x="593015" y="6188910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/>
          <p:nvPr/>
        </p:nvCxnSpPr>
        <p:spPr>
          <a:xfrm flipH="1">
            <a:off x="2654867" y="6151078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>
            <a:off x="2415760" y="6151078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738981" y="5955784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3454456" y="5767563"/>
            <a:ext cx="47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</a:t>
            </a:r>
            <a:endParaRPr lang="en-US" dirty="0"/>
          </a:p>
        </p:txBody>
      </p:sp>
      <p:grpSp>
        <p:nvGrpSpPr>
          <p:cNvPr id="145" name="Group 144"/>
          <p:cNvGrpSpPr/>
          <p:nvPr/>
        </p:nvGrpSpPr>
        <p:grpSpPr>
          <a:xfrm>
            <a:off x="870312" y="5551677"/>
            <a:ext cx="2499694" cy="525518"/>
            <a:chOff x="3573230" y="3124668"/>
            <a:chExt cx="1772246" cy="648408"/>
          </a:xfrm>
        </p:grpSpPr>
        <p:sp>
          <p:nvSpPr>
            <p:cNvPr id="146" name="Arc 145"/>
            <p:cNvSpPr/>
            <p:nvPr/>
          </p:nvSpPr>
          <p:spPr>
            <a:xfrm>
              <a:off x="3573230" y="3124668"/>
              <a:ext cx="1639249" cy="648408"/>
            </a:xfrm>
            <a:prstGeom prst="arc">
              <a:avLst>
                <a:gd name="adj1" fmla="val 10794464"/>
                <a:gd name="adj2" fmla="val 21473582"/>
              </a:avLst>
            </a:prstGeom>
            <a:ln w="25400" cap="sq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47" name="Straight Connector 146"/>
            <p:cNvCxnSpPr/>
            <p:nvPr/>
          </p:nvCxnSpPr>
          <p:spPr>
            <a:xfrm>
              <a:off x="5076205" y="3427597"/>
              <a:ext cx="26927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ight Bracket 24"/>
          <p:cNvSpPr/>
          <p:nvPr/>
        </p:nvSpPr>
        <p:spPr>
          <a:xfrm>
            <a:off x="4413504" y="2523744"/>
            <a:ext cx="48768" cy="3243819"/>
          </a:xfrm>
          <a:prstGeom prst="rightBracke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stCxn id="25" idx="2"/>
          </p:cNvCxnSpPr>
          <p:nvPr/>
        </p:nvCxnSpPr>
        <p:spPr>
          <a:xfrm flipV="1">
            <a:off x="4462272" y="4145280"/>
            <a:ext cx="512064" cy="37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5350939" y="3611309"/>
            <a:ext cx="2639263" cy="1069288"/>
            <a:chOff x="5350939" y="3800439"/>
            <a:chExt cx="2639263" cy="1069288"/>
          </a:xfrm>
        </p:grpSpPr>
        <p:pic>
          <p:nvPicPr>
            <p:cNvPr id="148" name="Picture 14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3193" y="3800439"/>
              <a:ext cx="2637009" cy="1069288"/>
            </a:xfrm>
            <a:prstGeom prst="rect">
              <a:avLst/>
            </a:prstGeom>
          </p:spPr>
        </p:pic>
        <p:pic>
          <p:nvPicPr>
            <p:cNvPr id="149" name="Picture 148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44" t="59767" r="143"/>
            <a:stretch/>
          </p:blipFill>
          <p:spPr>
            <a:xfrm>
              <a:off x="7087994" y="4439524"/>
              <a:ext cx="902208" cy="430203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307" r="56964"/>
            <a:stretch/>
          </p:blipFill>
          <p:spPr>
            <a:xfrm>
              <a:off x="5350939" y="4439524"/>
              <a:ext cx="1134869" cy="424431"/>
            </a:xfrm>
            <a:prstGeom prst="rect">
              <a:avLst/>
            </a:prstGeom>
          </p:spPr>
        </p:pic>
      </p:grpSp>
      <p:cxnSp>
        <p:nvCxnSpPr>
          <p:cNvPr id="40" name="Straight Connector 39"/>
          <p:cNvCxnSpPr/>
          <p:nvPr/>
        </p:nvCxnSpPr>
        <p:spPr>
          <a:xfrm>
            <a:off x="5082569" y="6175643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026338" y="5889043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8011380" y="5911974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602279" y="6182528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6361633" y="6132704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5438103" y="6132704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7499955" y="6094872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7260848" y="6094872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5584069" y="5899578"/>
            <a:ext cx="276063" cy="276063"/>
          </a:xfrm>
          <a:prstGeom prst="ellipse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299544" y="5711357"/>
            <a:ext cx="839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On/Off</a:t>
            </a:r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6507599" y="5905416"/>
            <a:ext cx="276063" cy="276063"/>
          </a:xfrm>
          <a:prstGeom prst="ellipse">
            <a:avLst/>
          </a:prstGeom>
          <a:solidFill>
            <a:schemeClr val="accent2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95795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target genes are enriched for developmental TFs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2" y="1690689"/>
            <a:ext cx="8932950" cy="51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0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87"/>
          <a:stretch/>
        </p:blipFill>
        <p:spPr>
          <a:xfrm>
            <a:off x="97913" y="314325"/>
            <a:ext cx="6555397" cy="6429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71493" y="297180"/>
            <a:ext cx="2369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Gro Targets by Occupancy Score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989464" y="1037895"/>
            <a:ext cx="521369" cy="88232"/>
          </a:xfrm>
          <a:prstGeom prst="rect">
            <a:avLst/>
          </a:prstGeom>
          <a:solidFill>
            <a:srgbClr val="FF9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89464" y="1238421"/>
            <a:ext cx="521369" cy="88232"/>
          </a:xfrm>
          <a:prstGeom prst="rect">
            <a:avLst/>
          </a:prstGeom>
          <a:solidFill>
            <a:srgbClr val="65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510833" y="943511"/>
            <a:ext cx="139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Physical interaction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7510833" y="1138158"/>
            <a:ext cx="1381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Genetic interaction</a:t>
            </a:r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6989464" y="2023110"/>
            <a:ext cx="215514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Hubs</a:t>
            </a:r>
          </a:p>
          <a:p>
            <a:endParaRPr lang="en-US" b="1" i="1" dirty="0" smtClean="0"/>
          </a:p>
          <a:p>
            <a:r>
              <a:rPr lang="en-US" b="1" i="1" dirty="0" smtClean="0"/>
              <a:t>Signaling</a:t>
            </a:r>
          </a:p>
          <a:p>
            <a:r>
              <a:rPr lang="en-US" b="1" i="1" dirty="0"/>
              <a:t> </a:t>
            </a:r>
            <a:r>
              <a:rPr lang="en-US" b="1" i="1" dirty="0" smtClean="0"/>
              <a:t>  </a:t>
            </a:r>
            <a:r>
              <a:rPr lang="en-US" dirty="0" err="1" smtClean="0"/>
              <a:t>dpp</a:t>
            </a:r>
            <a:endParaRPr lang="en-US" b="1" i="1" dirty="0"/>
          </a:p>
          <a:p>
            <a:r>
              <a:rPr lang="en-US" b="1" i="1" dirty="0"/>
              <a:t> </a:t>
            </a:r>
            <a:r>
              <a:rPr lang="en-US" b="1" i="1" dirty="0" smtClean="0"/>
              <a:t>  </a:t>
            </a:r>
            <a:r>
              <a:rPr lang="en-US" dirty="0" err="1" smtClean="0"/>
              <a:t>wg</a:t>
            </a:r>
            <a:endParaRPr lang="en-US" dirty="0" smtClean="0"/>
          </a:p>
          <a:p>
            <a:r>
              <a:rPr lang="en-US" dirty="0" smtClean="0"/>
              <a:t>   </a:t>
            </a:r>
            <a:r>
              <a:rPr lang="en-US" dirty="0" err="1" smtClean="0"/>
              <a:t>Egfr</a:t>
            </a:r>
            <a:endParaRPr lang="en-US" dirty="0" smtClean="0"/>
          </a:p>
          <a:p>
            <a:r>
              <a:rPr lang="en-US" b="1" i="1" dirty="0" smtClean="0"/>
              <a:t>Transcription factors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pnr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ptc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tkv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aop</a:t>
            </a:r>
            <a:endParaRPr lang="en-US" dirty="0" smtClean="0"/>
          </a:p>
          <a:p>
            <a:r>
              <a:rPr lang="en-US" b="1" i="1" dirty="0" smtClean="0"/>
              <a:t>Cell cycle</a:t>
            </a:r>
          </a:p>
          <a:p>
            <a:r>
              <a:rPr lang="en-US" b="1" i="1" dirty="0" smtClean="0"/>
              <a:t>   </a:t>
            </a:r>
            <a:r>
              <a:rPr lang="en-US" dirty="0" err="1" smtClean="0"/>
              <a:t>CycG</a:t>
            </a:r>
            <a:endParaRPr lang="en-US" b="1" i="1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to be addressed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 genome-wide survey of Groucho in the early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embryo</a:t>
            </a:r>
          </a:p>
          <a:p>
            <a:pPr lvl="1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Mechanism of long-range repression - 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preading vs. looping?</a:t>
            </a:r>
          </a:p>
          <a:p>
            <a:pPr lvl="1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Is Gro recruitment sufficient for repression?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Identifying components of the Groucho gene regulatory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network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are the targets of Gro-mediated repression?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Is Groucho a dedicated repressor?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dirty="0" smtClean="0"/>
              <a:t>Is </a:t>
            </a:r>
            <a:r>
              <a:rPr lang="en-US" dirty="0"/>
              <a:t>G</a:t>
            </a:r>
            <a:r>
              <a:rPr lang="en-US" dirty="0" smtClean="0"/>
              <a:t>roucho repression </a:t>
            </a:r>
            <a:r>
              <a:rPr lang="en-US" dirty="0" smtClean="0"/>
              <a:t>associated with </a:t>
            </a:r>
            <a:r>
              <a:rPr lang="en-US" dirty="0" smtClean="0"/>
              <a:t>paused RNA PolII?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92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950494" y="2538662"/>
            <a:ext cx="445169" cy="240633"/>
          </a:xfrm>
          <a:custGeom>
            <a:avLst/>
            <a:gdLst>
              <a:gd name="connsiteX0" fmla="*/ 372979 w 372979"/>
              <a:gd name="connsiteY0" fmla="*/ 421106 h 421106"/>
              <a:gd name="connsiteX1" fmla="*/ 0 w 372979"/>
              <a:gd name="connsiteY1" fmla="*/ 0 h 421106"/>
              <a:gd name="connsiteX0" fmla="*/ 445169 w 445169"/>
              <a:gd name="connsiteY0" fmla="*/ 240633 h 240633"/>
              <a:gd name="connsiteX1" fmla="*/ 0 w 445169"/>
              <a:gd name="connsiteY1" fmla="*/ 0 h 24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5169" h="240633">
                <a:moveTo>
                  <a:pt x="445169" y="240633"/>
                </a:moveTo>
                <a:cubicBezTo>
                  <a:pt x="295777" y="35093"/>
                  <a:pt x="74195" y="10026"/>
                  <a:pt x="0" y="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29303" y="2562900"/>
            <a:ext cx="772160" cy="51816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NELF</a:t>
            </a:r>
            <a:endParaRPr lang="en-US" sz="1400" dirty="0"/>
          </a:p>
        </p:txBody>
      </p:sp>
      <p:sp>
        <p:nvSpPr>
          <p:cNvPr id="6" name="Off-page Connector 5"/>
          <p:cNvSpPr/>
          <p:nvPr/>
        </p:nvSpPr>
        <p:spPr>
          <a:xfrm rot="16200000">
            <a:off x="1918063" y="2715373"/>
            <a:ext cx="469804" cy="881743"/>
          </a:xfrm>
          <a:prstGeom prst="flowChartOffpageConnector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28650" y="3097841"/>
            <a:ext cx="308542" cy="308542"/>
            <a:chOff x="4427720" y="3051434"/>
            <a:chExt cx="308542" cy="308542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445618" y="3051434"/>
              <a:ext cx="0" cy="308542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4427720" y="3084685"/>
              <a:ext cx="308542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Connector 9"/>
          <p:cNvCxnSpPr/>
          <p:nvPr/>
        </p:nvCxnSpPr>
        <p:spPr>
          <a:xfrm>
            <a:off x="538864" y="3406383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1" idx="6"/>
          </p:cNvCxnSpPr>
          <p:nvPr/>
        </p:nvCxnSpPr>
        <p:spPr>
          <a:xfrm>
            <a:off x="2405788" y="3406383"/>
            <a:ext cx="176105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712094" y="3252112"/>
            <a:ext cx="693694" cy="308542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725289" y="2888312"/>
            <a:ext cx="658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Pol II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1066844" y="3302977"/>
            <a:ext cx="1286403" cy="584404"/>
          </a:xfrm>
          <a:custGeom>
            <a:avLst/>
            <a:gdLst>
              <a:gd name="connsiteX0" fmla="*/ 1219200 w 1219200"/>
              <a:gd name="connsiteY0" fmla="*/ 107763 h 564963"/>
              <a:gd name="connsiteX1" fmla="*/ 990600 w 1219200"/>
              <a:gd name="connsiteY1" fmla="*/ 31563 h 564963"/>
              <a:gd name="connsiteX2" fmla="*/ 0 w 1219200"/>
              <a:gd name="connsiteY2" fmla="*/ 564963 h 564963"/>
              <a:gd name="connsiteX0" fmla="*/ 1219200 w 1219200"/>
              <a:gd name="connsiteY0" fmla="*/ 120035 h 577235"/>
              <a:gd name="connsiteX1" fmla="*/ 823886 w 1219200"/>
              <a:gd name="connsiteY1" fmla="*/ 28679 h 577235"/>
              <a:gd name="connsiteX2" fmla="*/ 0 w 1219200"/>
              <a:gd name="connsiteY2" fmla="*/ 577235 h 577235"/>
              <a:gd name="connsiteX0" fmla="*/ 1279823 w 1279823"/>
              <a:gd name="connsiteY0" fmla="*/ 112534 h 579837"/>
              <a:gd name="connsiteX1" fmla="*/ 823886 w 1279823"/>
              <a:gd name="connsiteY1" fmla="*/ 31281 h 579837"/>
              <a:gd name="connsiteX2" fmla="*/ 0 w 1279823"/>
              <a:gd name="connsiteY2" fmla="*/ 579837 h 579837"/>
              <a:gd name="connsiteX0" fmla="*/ 1279823 w 1279823"/>
              <a:gd name="connsiteY0" fmla="*/ 110063 h 577366"/>
              <a:gd name="connsiteX1" fmla="*/ 823886 w 1279823"/>
              <a:gd name="connsiteY1" fmla="*/ 28810 h 577366"/>
              <a:gd name="connsiteX2" fmla="*/ 0 w 1279823"/>
              <a:gd name="connsiteY2" fmla="*/ 577366 h 577366"/>
              <a:gd name="connsiteX0" fmla="*/ 1279823 w 1279823"/>
              <a:gd name="connsiteY0" fmla="*/ 105901 h 573204"/>
              <a:gd name="connsiteX1" fmla="*/ 778419 w 1279823"/>
              <a:gd name="connsiteY1" fmla="*/ 29700 h 573204"/>
              <a:gd name="connsiteX2" fmla="*/ 0 w 1279823"/>
              <a:gd name="connsiteY2" fmla="*/ 573204 h 573204"/>
              <a:gd name="connsiteX0" fmla="*/ 1279823 w 1279823"/>
              <a:gd name="connsiteY0" fmla="*/ 125725 h 593028"/>
              <a:gd name="connsiteX1" fmla="*/ 778419 w 1279823"/>
              <a:gd name="connsiteY1" fmla="*/ 49524 h 593028"/>
              <a:gd name="connsiteX2" fmla="*/ 0 w 1279823"/>
              <a:gd name="connsiteY2" fmla="*/ 593028 h 593028"/>
              <a:gd name="connsiteX0" fmla="*/ 1279823 w 1279823"/>
              <a:gd name="connsiteY0" fmla="*/ 119089 h 586392"/>
              <a:gd name="connsiteX1" fmla="*/ 778419 w 1279823"/>
              <a:gd name="connsiteY1" fmla="*/ 42888 h 586392"/>
              <a:gd name="connsiteX2" fmla="*/ 0 w 1279823"/>
              <a:gd name="connsiteY2" fmla="*/ 586392 h 586392"/>
              <a:gd name="connsiteX0" fmla="*/ 1279823 w 1279823"/>
              <a:gd name="connsiteY0" fmla="*/ 71159 h 538462"/>
              <a:gd name="connsiteX1" fmla="*/ 692536 w 1279823"/>
              <a:gd name="connsiteY1" fmla="*/ 60633 h 538462"/>
              <a:gd name="connsiteX2" fmla="*/ 0 w 1279823"/>
              <a:gd name="connsiteY2" fmla="*/ 538462 h 538462"/>
              <a:gd name="connsiteX0" fmla="*/ 1279823 w 1279823"/>
              <a:gd name="connsiteY0" fmla="*/ 84263 h 551566"/>
              <a:gd name="connsiteX1" fmla="*/ 692536 w 1279823"/>
              <a:gd name="connsiteY1" fmla="*/ 73737 h 551566"/>
              <a:gd name="connsiteX2" fmla="*/ 0 w 1279823"/>
              <a:gd name="connsiteY2" fmla="*/ 551566 h 551566"/>
              <a:gd name="connsiteX0" fmla="*/ 1279823 w 1279823"/>
              <a:gd name="connsiteY0" fmla="*/ 119695 h 586998"/>
              <a:gd name="connsiteX1" fmla="*/ 692536 w 1279823"/>
              <a:gd name="connsiteY1" fmla="*/ 109169 h 586998"/>
              <a:gd name="connsiteX2" fmla="*/ 0 w 1279823"/>
              <a:gd name="connsiteY2" fmla="*/ 586998 h 586998"/>
              <a:gd name="connsiteX0" fmla="*/ 1279823 w 1280993"/>
              <a:gd name="connsiteY0" fmla="*/ 127902 h 595205"/>
              <a:gd name="connsiteX1" fmla="*/ 692536 w 1280993"/>
              <a:gd name="connsiteY1" fmla="*/ 117376 h 595205"/>
              <a:gd name="connsiteX2" fmla="*/ 0 w 1280993"/>
              <a:gd name="connsiteY2" fmla="*/ 595205 h 595205"/>
              <a:gd name="connsiteX0" fmla="*/ 1279823 w 1280993"/>
              <a:gd name="connsiteY0" fmla="*/ 123708 h 591011"/>
              <a:gd name="connsiteX1" fmla="*/ 692536 w 1280993"/>
              <a:gd name="connsiteY1" fmla="*/ 113182 h 591011"/>
              <a:gd name="connsiteX2" fmla="*/ 0 w 1280993"/>
              <a:gd name="connsiteY2" fmla="*/ 591011 h 591011"/>
              <a:gd name="connsiteX0" fmla="*/ 1279823 w 1289641"/>
              <a:gd name="connsiteY0" fmla="*/ 115865 h 583168"/>
              <a:gd name="connsiteX1" fmla="*/ 692536 w 1289641"/>
              <a:gd name="connsiteY1" fmla="*/ 105339 h 583168"/>
              <a:gd name="connsiteX2" fmla="*/ 0 w 1289641"/>
              <a:gd name="connsiteY2" fmla="*/ 583168 h 583168"/>
              <a:gd name="connsiteX0" fmla="*/ 1279823 w 1289912"/>
              <a:gd name="connsiteY0" fmla="*/ 115865 h 583168"/>
              <a:gd name="connsiteX1" fmla="*/ 708720 w 1289912"/>
              <a:gd name="connsiteY1" fmla="*/ 105339 h 583168"/>
              <a:gd name="connsiteX2" fmla="*/ 0 w 1289912"/>
              <a:gd name="connsiteY2" fmla="*/ 583168 h 583168"/>
              <a:gd name="connsiteX0" fmla="*/ 1253510 w 1265443"/>
              <a:gd name="connsiteY0" fmla="*/ 53684 h 520987"/>
              <a:gd name="connsiteX1" fmla="*/ 708720 w 1265443"/>
              <a:gd name="connsiteY1" fmla="*/ 43158 h 520987"/>
              <a:gd name="connsiteX2" fmla="*/ 0 w 1265443"/>
              <a:gd name="connsiteY2" fmla="*/ 520987 h 520987"/>
              <a:gd name="connsiteX0" fmla="*/ 1253510 w 1253510"/>
              <a:gd name="connsiteY0" fmla="*/ 117100 h 584403"/>
              <a:gd name="connsiteX1" fmla="*/ 708720 w 1253510"/>
              <a:gd name="connsiteY1" fmla="*/ 106574 h 584403"/>
              <a:gd name="connsiteX2" fmla="*/ 0 w 1253510"/>
              <a:gd name="connsiteY2" fmla="*/ 584403 h 584403"/>
              <a:gd name="connsiteX0" fmla="*/ 1286403 w 1286403"/>
              <a:gd name="connsiteY0" fmla="*/ 117100 h 584403"/>
              <a:gd name="connsiteX1" fmla="*/ 708720 w 1286403"/>
              <a:gd name="connsiteY1" fmla="*/ 106574 h 584403"/>
              <a:gd name="connsiteX2" fmla="*/ 0 w 1286403"/>
              <a:gd name="connsiteY2" fmla="*/ 584403 h 584403"/>
              <a:gd name="connsiteX0" fmla="*/ 1286403 w 1286403"/>
              <a:gd name="connsiteY0" fmla="*/ 136278 h 603581"/>
              <a:gd name="connsiteX1" fmla="*/ 708720 w 1286403"/>
              <a:gd name="connsiteY1" fmla="*/ 125752 h 603581"/>
              <a:gd name="connsiteX2" fmla="*/ 0 w 1286403"/>
              <a:gd name="connsiteY2" fmla="*/ 603581 h 603581"/>
              <a:gd name="connsiteX0" fmla="*/ 1286403 w 1286403"/>
              <a:gd name="connsiteY0" fmla="*/ 117101 h 584404"/>
              <a:gd name="connsiteX1" fmla="*/ 708720 w 1286403"/>
              <a:gd name="connsiteY1" fmla="*/ 106575 h 584404"/>
              <a:gd name="connsiteX2" fmla="*/ 0 w 1286403"/>
              <a:gd name="connsiteY2" fmla="*/ 584404 h 58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6403" h="584404">
                <a:moveTo>
                  <a:pt x="1286403" y="117101"/>
                </a:moveTo>
                <a:cubicBezTo>
                  <a:pt x="1098448" y="-93249"/>
                  <a:pt x="686297" y="28691"/>
                  <a:pt x="708720" y="106575"/>
                </a:cubicBezTo>
                <a:cubicBezTo>
                  <a:pt x="731143" y="184459"/>
                  <a:pt x="87086" y="500947"/>
                  <a:pt x="0" y="584404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gular Pentagon 14"/>
          <p:cNvSpPr/>
          <p:nvPr/>
        </p:nvSpPr>
        <p:spPr>
          <a:xfrm>
            <a:off x="1725289" y="2444318"/>
            <a:ext cx="873760" cy="480997"/>
          </a:xfrm>
          <a:prstGeom prst="pentagon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DSIF</a:t>
            </a:r>
            <a:endParaRPr lang="en-US" sz="1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628650" y="5200262"/>
            <a:ext cx="308542" cy="308542"/>
            <a:chOff x="4427720" y="3051434"/>
            <a:chExt cx="308542" cy="308542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445618" y="3051434"/>
              <a:ext cx="0" cy="308542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4427720" y="3084685"/>
              <a:ext cx="308542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Connector 18"/>
          <p:cNvCxnSpPr/>
          <p:nvPr/>
        </p:nvCxnSpPr>
        <p:spPr>
          <a:xfrm>
            <a:off x="538864" y="5508804"/>
            <a:ext cx="3627981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1756083" y="4990733"/>
            <a:ext cx="2176697" cy="1468300"/>
            <a:chOff x="417139" y="4990733"/>
            <a:chExt cx="2176697" cy="1468300"/>
          </a:xfrm>
        </p:grpSpPr>
        <p:sp>
          <p:nvSpPr>
            <p:cNvPr id="21" name="Off-page Connector 20"/>
            <p:cNvSpPr/>
            <p:nvPr/>
          </p:nvSpPr>
          <p:spPr>
            <a:xfrm rot="16200000">
              <a:off x="1918063" y="4817794"/>
              <a:ext cx="469804" cy="881743"/>
            </a:xfrm>
            <a:prstGeom prst="flowChartOffpageConnector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1712094" y="5354533"/>
              <a:ext cx="693694" cy="308542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725289" y="4990733"/>
              <a:ext cx="65864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Pol II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417139" y="5405585"/>
              <a:ext cx="1936108" cy="1053448"/>
            </a:xfrm>
            <a:custGeom>
              <a:avLst/>
              <a:gdLst>
                <a:gd name="connsiteX0" fmla="*/ 1219200 w 1219200"/>
                <a:gd name="connsiteY0" fmla="*/ 107763 h 564963"/>
                <a:gd name="connsiteX1" fmla="*/ 990600 w 1219200"/>
                <a:gd name="connsiteY1" fmla="*/ 31563 h 564963"/>
                <a:gd name="connsiteX2" fmla="*/ 0 w 1219200"/>
                <a:gd name="connsiteY2" fmla="*/ 564963 h 564963"/>
                <a:gd name="connsiteX0" fmla="*/ 1219200 w 1219200"/>
                <a:gd name="connsiteY0" fmla="*/ 120035 h 577235"/>
                <a:gd name="connsiteX1" fmla="*/ 823886 w 1219200"/>
                <a:gd name="connsiteY1" fmla="*/ 28679 h 577235"/>
                <a:gd name="connsiteX2" fmla="*/ 0 w 1219200"/>
                <a:gd name="connsiteY2" fmla="*/ 577235 h 577235"/>
                <a:gd name="connsiteX0" fmla="*/ 1279823 w 1279823"/>
                <a:gd name="connsiteY0" fmla="*/ 112534 h 579837"/>
                <a:gd name="connsiteX1" fmla="*/ 823886 w 1279823"/>
                <a:gd name="connsiteY1" fmla="*/ 31281 h 579837"/>
                <a:gd name="connsiteX2" fmla="*/ 0 w 1279823"/>
                <a:gd name="connsiteY2" fmla="*/ 579837 h 579837"/>
                <a:gd name="connsiteX0" fmla="*/ 1279823 w 1279823"/>
                <a:gd name="connsiteY0" fmla="*/ 110063 h 577366"/>
                <a:gd name="connsiteX1" fmla="*/ 823886 w 1279823"/>
                <a:gd name="connsiteY1" fmla="*/ 28810 h 577366"/>
                <a:gd name="connsiteX2" fmla="*/ 0 w 1279823"/>
                <a:gd name="connsiteY2" fmla="*/ 577366 h 577366"/>
                <a:gd name="connsiteX0" fmla="*/ 1279823 w 1279823"/>
                <a:gd name="connsiteY0" fmla="*/ 105901 h 573204"/>
                <a:gd name="connsiteX1" fmla="*/ 778419 w 1279823"/>
                <a:gd name="connsiteY1" fmla="*/ 29700 h 573204"/>
                <a:gd name="connsiteX2" fmla="*/ 0 w 1279823"/>
                <a:gd name="connsiteY2" fmla="*/ 573204 h 573204"/>
                <a:gd name="connsiteX0" fmla="*/ 1279823 w 1279823"/>
                <a:gd name="connsiteY0" fmla="*/ 125725 h 593028"/>
                <a:gd name="connsiteX1" fmla="*/ 778419 w 1279823"/>
                <a:gd name="connsiteY1" fmla="*/ 49524 h 593028"/>
                <a:gd name="connsiteX2" fmla="*/ 0 w 1279823"/>
                <a:gd name="connsiteY2" fmla="*/ 593028 h 593028"/>
                <a:gd name="connsiteX0" fmla="*/ 1279823 w 1279823"/>
                <a:gd name="connsiteY0" fmla="*/ 119089 h 586392"/>
                <a:gd name="connsiteX1" fmla="*/ 778419 w 1279823"/>
                <a:gd name="connsiteY1" fmla="*/ 42888 h 586392"/>
                <a:gd name="connsiteX2" fmla="*/ 0 w 1279823"/>
                <a:gd name="connsiteY2" fmla="*/ 586392 h 586392"/>
                <a:gd name="connsiteX0" fmla="*/ 1279823 w 1279823"/>
                <a:gd name="connsiteY0" fmla="*/ 71159 h 538462"/>
                <a:gd name="connsiteX1" fmla="*/ 692536 w 1279823"/>
                <a:gd name="connsiteY1" fmla="*/ 60633 h 538462"/>
                <a:gd name="connsiteX2" fmla="*/ 0 w 1279823"/>
                <a:gd name="connsiteY2" fmla="*/ 538462 h 538462"/>
                <a:gd name="connsiteX0" fmla="*/ 1279823 w 1279823"/>
                <a:gd name="connsiteY0" fmla="*/ 84263 h 551566"/>
                <a:gd name="connsiteX1" fmla="*/ 692536 w 1279823"/>
                <a:gd name="connsiteY1" fmla="*/ 73737 h 551566"/>
                <a:gd name="connsiteX2" fmla="*/ 0 w 1279823"/>
                <a:gd name="connsiteY2" fmla="*/ 551566 h 551566"/>
                <a:gd name="connsiteX0" fmla="*/ 1279823 w 1279823"/>
                <a:gd name="connsiteY0" fmla="*/ 119695 h 586998"/>
                <a:gd name="connsiteX1" fmla="*/ 692536 w 1279823"/>
                <a:gd name="connsiteY1" fmla="*/ 109169 h 586998"/>
                <a:gd name="connsiteX2" fmla="*/ 0 w 1279823"/>
                <a:gd name="connsiteY2" fmla="*/ 586998 h 586998"/>
                <a:gd name="connsiteX0" fmla="*/ 1279823 w 1280993"/>
                <a:gd name="connsiteY0" fmla="*/ 127902 h 595205"/>
                <a:gd name="connsiteX1" fmla="*/ 692536 w 1280993"/>
                <a:gd name="connsiteY1" fmla="*/ 117376 h 595205"/>
                <a:gd name="connsiteX2" fmla="*/ 0 w 1280993"/>
                <a:gd name="connsiteY2" fmla="*/ 595205 h 595205"/>
                <a:gd name="connsiteX0" fmla="*/ 1279823 w 1280993"/>
                <a:gd name="connsiteY0" fmla="*/ 123708 h 591011"/>
                <a:gd name="connsiteX1" fmla="*/ 692536 w 1280993"/>
                <a:gd name="connsiteY1" fmla="*/ 113182 h 591011"/>
                <a:gd name="connsiteX2" fmla="*/ 0 w 1280993"/>
                <a:gd name="connsiteY2" fmla="*/ 591011 h 591011"/>
                <a:gd name="connsiteX0" fmla="*/ 1279823 w 1289641"/>
                <a:gd name="connsiteY0" fmla="*/ 115865 h 583168"/>
                <a:gd name="connsiteX1" fmla="*/ 692536 w 1289641"/>
                <a:gd name="connsiteY1" fmla="*/ 105339 h 583168"/>
                <a:gd name="connsiteX2" fmla="*/ 0 w 1289641"/>
                <a:gd name="connsiteY2" fmla="*/ 583168 h 583168"/>
                <a:gd name="connsiteX0" fmla="*/ 1279823 w 1289912"/>
                <a:gd name="connsiteY0" fmla="*/ 115865 h 583168"/>
                <a:gd name="connsiteX1" fmla="*/ 708720 w 1289912"/>
                <a:gd name="connsiteY1" fmla="*/ 105339 h 583168"/>
                <a:gd name="connsiteX2" fmla="*/ 0 w 1289912"/>
                <a:gd name="connsiteY2" fmla="*/ 583168 h 583168"/>
                <a:gd name="connsiteX0" fmla="*/ 1253510 w 1265443"/>
                <a:gd name="connsiteY0" fmla="*/ 53684 h 520987"/>
                <a:gd name="connsiteX1" fmla="*/ 708720 w 1265443"/>
                <a:gd name="connsiteY1" fmla="*/ 43158 h 520987"/>
                <a:gd name="connsiteX2" fmla="*/ 0 w 1265443"/>
                <a:gd name="connsiteY2" fmla="*/ 520987 h 520987"/>
                <a:gd name="connsiteX0" fmla="*/ 1253510 w 1253510"/>
                <a:gd name="connsiteY0" fmla="*/ 117100 h 584403"/>
                <a:gd name="connsiteX1" fmla="*/ 708720 w 1253510"/>
                <a:gd name="connsiteY1" fmla="*/ 106574 h 584403"/>
                <a:gd name="connsiteX2" fmla="*/ 0 w 1253510"/>
                <a:gd name="connsiteY2" fmla="*/ 584403 h 584403"/>
                <a:gd name="connsiteX0" fmla="*/ 1286403 w 1286403"/>
                <a:gd name="connsiteY0" fmla="*/ 117100 h 584403"/>
                <a:gd name="connsiteX1" fmla="*/ 708720 w 1286403"/>
                <a:gd name="connsiteY1" fmla="*/ 106574 h 584403"/>
                <a:gd name="connsiteX2" fmla="*/ 0 w 1286403"/>
                <a:gd name="connsiteY2" fmla="*/ 584403 h 584403"/>
                <a:gd name="connsiteX0" fmla="*/ 1286403 w 1286403"/>
                <a:gd name="connsiteY0" fmla="*/ 136278 h 603581"/>
                <a:gd name="connsiteX1" fmla="*/ 708720 w 1286403"/>
                <a:gd name="connsiteY1" fmla="*/ 125752 h 603581"/>
                <a:gd name="connsiteX2" fmla="*/ 0 w 1286403"/>
                <a:gd name="connsiteY2" fmla="*/ 603581 h 603581"/>
                <a:gd name="connsiteX0" fmla="*/ 1286403 w 1286403"/>
                <a:gd name="connsiteY0" fmla="*/ 117101 h 584404"/>
                <a:gd name="connsiteX1" fmla="*/ 708720 w 1286403"/>
                <a:gd name="connsiteY1" fmla="*/ 106575 h 584404"/>
                <a:gd name="connsiteX2" fmla="*/ 0 w 1286403"/>
                <a:gd name="connsiteY2" fmla="*/ 584404 h 584404"/>
                <a:gd name="connsiteX0" fmla="*/ 1936108 w 1936108"/>
                <a:gd name="connsiteY0" fmla="*/ 142958 h 1079492"/>
                <a:gd name="connsiteX1" fmla="*/ 1358425 w 1936108"/>
                <a:gd name="connsiteY1" fmla="*/ 132432 h 1079492"/>
                <a:gd name="connsiteX2" fmla="*/ 0 w 1936108"/>
                <a:gd name="connsiteY2" fmla="*/ 1079492 h 1079492"/>
                <a:gd name="connsiteX0" fmla="*/ 1936108 w 1936108"/>
                <a:gd name="connsiteY0" fmla="*/ 140160 h 1076694"/>
                <a:gd name="connsiteX1" fmla="*/ 1358425 w 1936108"/>
                <a:gd name="connsiteY1" fmla="*/ 129634 h 1076694"/>
                <a:gd name="connsiteX2" fmla="*/ 0 w 1936108"/>
                <a:gd name="connsiteY2" fmla="*/ 1076694 h 1076694"/>
                <a:gd name="connsiteX0" fmla="*/ 1936108 w 1936108"/>
                <a:gd name="connsiteY0" fmla="*/ 116914 h 1053448"/>
                <a:gd name="connsiteX1" fmla="*/ 1358425 w 1936108"/>
                <a:gd name="connsiteY1" fmla="*/ 106388 h 1053448"/>
                <a:gd name="connsiteX2" fmla="*/ 0 w 1936108"/>
                <a:gd name="connsiteY2" fmla="*/ 1053448 h 1053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36108" h="1053448">
                  <a:moveTo>
                    <a:pt x="1936108" y="116914"/>
                  </a:moveTo>
                  <a:cubicBezTo>
                    <a:pt x="1748153" y="-93436"/>
                    <a:pt x="1420979" y="29126"/>
                    <a:pt x="1358425" y="106388"/>
                  </a:cubicBezTo>
                  <a:cubicBezTo>
                    <a:pt x="1295871" y="183650"/>
                    <a:pt x="87086" y="969991"/>
                    <a:pt x="0" y="1053448"/>
                  </a:cubicBezTo>
                </a:path>
              </a:pathLst>
            </a:custGeom>
            <a:noFill/>
            <a:ln w="3175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Down Arrow 24"/>
          <p:cNvSpPr/>
          <p:nvPr/>
        </p:nvSpPr>
        <p:spPr>
          <a:xfrm>
            <a:off x="2231899" y="3932714"/>
            <a:ext cx="173889" cy="70898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802655" y="3939795"/>
            <a:ext cx="1137779" cy="422700"/>
            <a:chOff x="1055096" y="3932714"/>
            <a:chExt cx="1137779" cy="422700"/>
          </a:xfrm>
        </p:grpSpPr>
        <p:sp>
          <p:nvSpPr>
            <p:cNvPr id="27" name="Diamond 26"/>
            <p:cNvSpPr/>
            <p:nvPr/>
          </p:nvSpPr>
          <p:spPr>
            <a:xfrm>
              <a:off x="1055096" y="3932714"/>
              <a:ext cx="1137779" cy="422700"/>
            </a:xfrm>
            <a:prstGeom prst="diamond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308435" y="3990787"/>
              <a:ext cx="629596" cy="307777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bg1"/>
                  </a:solidFill>
                </a:rPr>
                <a:t>PTEFb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Arc 28"/>
          <p:cNvSpPr/>
          <p:nvPr/>
        </p:nvSpPr>
        <p:spPr>
          <a:xfrm>
            <a:off x="1745378" y="4151260"/>
            <a:ext cx="535009" cy="478339"/>
          </a:xfrm>
          <a:prstGeom prst="arc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631742" y="4815333"/>
            <a:ext cx="445169" cy="240633"/>
          </a:xfrm>
          <a:custGeom>
            <a:avLst/>
            <a:gdLst>
              <a:gd name="connsiteX0" fmla="*/ 372979 w 372979"/>
              <a:gd name="connsiteY0" fmla="*/ 421106 h 421106"/>
              <a:gd name="connsiteX1" fmla="*/ 0 w 372979"/>
              <a:gd name="connsiteY1" fmla="*/ 0 h 421106"/>
              <a:gd name="connsiteX0" fmla="*/ 445169 w 445169"/>
              <a:gd name="connsiteY0" fmla="*/ 240633 h 240633"/>
              <a:gd name="connsiteX1" fmla="*/ 0 w 445169"/>
              <a:gd name="connsiteY1" fmla="*/ 0 h 24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5169" h="240633">
                <a:moveTo>
                  <a:pt x="445169" y="240633"/>
                </a:moveTo>
                <a:cubicBezTo>
                  <a:pt x="295777" y="35093"/>
                  <a:pt x="74195" y="10026"/>
                  <a:pt x="0" y="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gular Pentagon 30"/>
          <p:cNvSpPr/>
          <p:nvPr/>
        </p:nvSpPr>
        <p:spPr>
          <a:xfrm>
            <a:off x="3051036" y="4559598"/>
            <a:ext cx="873760" cy="480997"/>
          </a:xfrm>
          <a:prstGeom prst="pentagon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DSIF</a:t>
            </a:r>
            <a:endParaRPr lang="en-US" sz="1400" dirty="0"/>
          </a:p>
        </p:txBody>
      </p:sp>
      <p:grpSp>
        <p:nvGrpSpPr>
          <p:cNvPr id="32" name="Group 31"/>
          <p:cNvGrpSpPr/>
          <p:nvPr/>
        </p:nvGrpSpPr>
        <p:grpSpPr>
          <a:xfrm>
            <a:off x="3222488" y="4359124"/>
            <a:ext cx="180064" cy="266351"/>
            <a:chOff x="3744732" y="4151145"/>
            <a:chExt cx="180064" cy="266351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3836842" y="4296178"/>
              <a:ext cx="0" cy="1213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3744732" y="4151145"/>
              <a:ext cx="180064" cy="18006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562628" y="4532719"/>
            <a:ext cx="180064" cy="266351"/>
            <a:chOff x="3744732" y="4151145"/>
            <a:chExt cx="180064" cy="266351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3836842" y="4296178"/>
              <a:ext cx="0" cy="1213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/>
            <p:nvPr/>
          </p:nvSpPr>
          <p:spPr>
            <a:xfrm>
              <a:off x="3744732" y="4151145"/>
              <a:ext cx="180064" cy="18006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827393" y="4622751"/>
            <a:ext cx="180064" cy="267967"/>
            <a:chOff x="3744732" y="4151145"/>
            <a:chExt cx="180064" cy="267967"/>
          </a:xfrm>
        </p:grpSpPr>
        <p:cxnSp>
          <p:nvCxnSpPr>
            <p:cNvPr id="39" name="Straight Connector 38"/>
            <p:cNvCxnSpPr/>
            <p:nvPr/>
          </p:nvCxnSpPr>
          <p:spPr>
            <a:xfrm>
              <a:off x="3829288" y="4297794"/>
              <a:ext cx="0" cy="1213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3744732" y="4151145"/>
              <a:ext cx="180064" cy="18006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</a:t>
              </a:r>
            </a:p>
          </p:txBody>
        </p:sp>
      </p:grp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RNA Pol II pausing is a general mechanism of gene regulation</a:t>
            </a:r>
            <a:endParaRPr lang="en-US" dirty="0"/>
          </a:p>
        </p:txBody>
      </p:sp>
      <p:sp>
        <p:nvSpPr>
          <p:cNvPr id="43" name="Content Placeholder 4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Rapid/synchronous activation</a:t>
            </a:r>
          </a:p>
          <a:p>
            <a:endParaRPr lang="en-US" dirty="0" smtClean="0"/>
          </a:p>
          <a:p>
            <a:r>
              <a:rPr lang="en-US" dirty="0" smtClean="0"/>
              <a:t>Integration of multiple regulatory inputs</a:t>
            </a:r>
          </a:p>
          <a:p>
            <a:endParaRPr lang="en-US" dirty="0" smtClean="0"/>
          </a:p>
          <a:p>
            <a:r>
              <a:rPr lang="en-US" dirty="0" smtClean="0"/>
              <a:t>Establishment of permissive chromatin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12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Gro-repressed </a:t>
            </a:r>
            <a:r>
              <a:rPr lang="en-US" dirty="0" smtClean="0"/>
              <a:t>genes are enriched for stalled PolII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770" y="1895120"/>
            <a:ext cx="6332459" cy="469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7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Isolation of nascent pre-mRNA</a:t>
            </a:r>
            <a:endParaRPr lang="en-US" dirty="0"/>
          </a:p>
        </p:txBody>
      </p:sp>
      <p:pic>
        <p:nvPicPr>
          <p:cNvPr id="4" name="Picture 3" descr="Screen Shot 2014-03-19 at 12.50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71" y="1485930"/>
            <a:ext cx="2156387" cy="3096519"/>
          </a:xfrm>
          <a:prstGeom prst="rect">
            <a:avLst/>
          </a:prstGeom>
        </p:spPr>
      </p:pic>
      <p:pic>
        <p:nvPicPr>
          <p:cNvPr id="5" name="Picture 4" descr="Screen Shot 2014-03-19 at 6.30.49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7" b="12577"/>
          <a:stretch/>
        </p:blipFill>
        <p:spPr>
          <a:xfrm>
            <a:off x="933655" y="4377690"/>
            <a:ext cx="1864203" cy="2259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042" y="2333995"/>
            <a:ext cx="5883291" cy="34032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21292" y="2186761"/>
            <a:ext cx="224725" cy="294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15600" y="5934670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α-tubulin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α-H3</a:t>
            </a:r>
            <a:endParaRPr lang="en-US" dirty="0">
              <a:solidFill>
                <a:srgbClr val="00B05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1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5627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Different relative transcript abundance in nascent versus total RNA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02556" y="5643693"/>
            <a:ext cx="488148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</a:t>
            </a:r>
            <a:r>
              <a:rPr lang="en-US" dirty="0" smtClean="0"/>
              <a:t>oly(A)+ mRNA</a:t>
            </a:r>
          </a:p>
          <a:p>
            <a:pPr algn="ctr"/>
            <a:r>
              <a:rPr lang="en-US" dirty="0" smtClean="0"/>
              <a:t>Normalized Expression Level </a:t>
            </a:r>
            <a:r>
              <a:rPr lang="en-US" dirty="0" smtClean="0"/>
              <a:t>(</a:t>
            </a:r>
            <a:r>
              <a:rPr lang="en-US" dirty="0" smtClean="0"/>
              <a:t>log</a:t>
            </a:r>
            <a:r>
              <a:rPr lang="en-US" baseline="-25000" dirty="0" smtClean="0"/>
              <a:t>2</a:t>
            </a:r>
            <a:r>
              <a:rPr lang="en-US" dirty="0" smtClean="0"/>
              <a:t>FPM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-2135261" y="3285342"/>
            <a:ext cx="488148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Nascent RNA</a:t>
            </a:r>
          </a:p>
          <a:p>
            <a:pPr algn="ctr"/>
            <a:r>
              <a:rPr lang="en-US" dirty="0" smtClean="0"/>
              <a:t>Normalized Expression Level </a:t>
            </a:r>
            <a:r>
              <a:rPr lang="en-US" dirty="0" smtClean="0"/>
              <a:t>(log</a:t>
            </a:r>
            <a:r>
              <a:rPr lang="en-US" baseline="-25000" dirty="0" smtClean="0"/>
              <a:t>2</a:t>
            </a:r>
            <a:r>
              <a:rPr lang="en-US" dirty="0" smtClean="0"/>
              <a:t>FPM)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9" r="10820" b="6631"/>
          <a:stretch/>
        </p:blipFill>
        <p:spPr>
          <a:xfrm>
            <a:off x="628650" y="2196935"/>
            <a:ext cx="5356267" cy="33920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47709" y="220573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1.5 – 4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hr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47709" y="3459441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Helvetica Neue" charset="0"/>
                <a:ea typeface="Helvetica Neue" charset="0"/>
                <a:cs typeface="Helvetica Neue" charset="0"/>
              </a:rPr>
              <a:t>4 – 6.5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hr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47709" y="471314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6.5 – 9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hr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7" t="3669" r="19803" b="3411"/>
          <a:stretch/>
        </p:blipFill>
        <p:spPr>
          <a:xfrm>
            <a:off x="6142931" y="1909080"/>
            <a:ext cx="1318716" cy="123080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1" t="3669" r="20069" b="3411"/>
          <a:stretch/>
        </p:blipFill>
        <p:spPr>
          <a:xfrm>
            <a:off x="6142931" y="3139882"/>
            <a:ext cx="1318716" cy="123080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1" t="3226" r="20069" b="3853"/>
          <a:stretch/>
        </p:blipFill>
        <p:spPr>
          <a:xfrm>
            <a:off x="6142931" y="4370684"/>
            <a:ext cx="1318716" cy="1230802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694480" y="6071512"/>
            <a:ext cx="190005" cy="190005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694480" y="6346761"/>
            <a:ext cx="190005" cy="190005"/>
          </a:xfrm>
          <a:prstGeom prst="rect">
            <a:avLst/>
          </a:prstGeom>
          <a:solidFill>
            <a:srgbClr val="ED7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888413" y="5966858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Helvetica Neue" charset="0"/>
                <a:ea typeface="Helvetica Neue" charset="0"/>
                <a:cs typeface="Helvetica Neue" charset="0"/>
              </a:rPr>
              <a:t>Higher abundance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884485" y="6240574"/>
            <a:ext cx="203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Lower abundance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87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Nascent-RNA is depleted for maternally contributed transcripts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354" y="1974274"/>
            <a:ext cx="6068291" cy="455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5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Gro-repressed genes are enriched for 5’ read density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50" y="1690689"/>
            <a:ext cx="5321300" cy="493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4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 binding is inconsistent with a spreading model of long-range repression</a:t>
            </a:r>
          </a:p>
          <a:p>
            <a:r>
              <a:rPr lang="en-US" dirty="0" smtClean="0"/>
              <a:t>Gro may be recruited or loop directly into promoter-proximal regions to establish repression</a:t>
            </a:r>
          </a:p>
          <a:p>
            <a:r>
              <a:rPr lang="en-US" dirty="0" smtClean="0"/>
              <a:t>Gro regulates the inputs and outputs of multiple signaling pathways</a:t>
            </a:r>
          </a:p>
          <a:p>
            <a:r>
              <a:rPr lang="en-US" dirty="0" smtClean="0"/>
              <a:t>Gro-repressed genes are enriched for poised PolII</a:t>
            </a:r>
          </a:p>
          <a:p>
            <a:pPr lvl="1"/>
            <a:r>
              <a:rPr lang="en-US" dirty="0" smtClean="0"/>
              <a:t>May represent priming for rapid/synchronous activation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48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Morphogen</a:t>
            </a:r>
            <a:r>
              <a:rPr lang="en-US" dirty="0"/>
              <a:t> gradients designate cell fate in embryogenesis</a:t>
            </a:r>
          </a:p>
        </p:txBody>
      </p:sp>
      <p:sp>
        <p:nvSpPr>
          <p:cNvPr id="3" name="Freeform 2"/>
          <p:cNvSpPr/>
          <p:nvPr/>
        </p:nvSpPr>
        <p:spPr>
          <a:xfrm>
            <a:off x="397262" y="3435198"/>
            <a:ext cx="1770438" cy="822547"/>
          </a:xfrm>
          <a:custGeom>
            <a:avLst/>
            <a:gdLst>
              <a:gd name="connsiteX0" fmla="*/ 936282 w 2355343"/>
              <a:gd name="connsiteY0" fmla="*/ 63809 h 1020362"/>
              <a:gd name="connsiteX1" fmla="*/ 1808641 w 2355343"/>
              <a:gd name="connsiteY1" fmla="*/ 53299 h 1020362"/>
              <a:gd name="connsiteX2" fmla="*/ 2334158 w 2355343"/>
              <a:gd name="connsiteY2" fmla="*/ 505244 h 1020362"/>
              <a:gd name="connsiteX3" fmla="*/ 1093937 w 2355343"/>
              <a:gd name="connsiteY3" fmla="*/ 1020251 h 1020362"/>
              <a:gd name="connsiteX4" fmla="*/ 862 w 2355343"/>
              <a:gd name="connsiteY4" fmla="*/ 547285 h 1020362"/>
              <a:gd name="connsiteX5" fmla="*/ 936282 w 2355343"/>
              <a:gd name="connsiteY5" fmla="*/ 63809 h 1020362"/>
              <a:gd name="connsiteX0" fmla="*/ 936282 w 2355343"/>
              <a:gd name="connsiteY0" fmla="*/ 56594 h 1013116"/>
              <a:gd name="connsiteX1" fmla="*/ 1808641 w 2355343"/>
              <a:gd name="connsiteY1" fmla="*/ 46084 h 1013116"/>
              <a:gd name="connsiteX2" fmla="*/ 2334158 w 2355343"/>
              <a:gd name="connsiteY2" fmla="*/ 498029 h 1013116"/>
              <a:gd name="connsiteX3" fmla="*/ 1093937 w 2355343"/>
              <a:gd name="connsiteY3" fmla="*/ 1013036 h 1013116"/>
              <a:gd name="connsiteX4" fmla="*/ 862 w 2355343"/>
              <a:gd name="connsiteY4" fmla="*/ 413946 h 1013116"/>
              <a:gd name="connsiteX5" fmla="*/ 936282 w 2355343"/>
              <a:gd name="connsiteY5" fmla="*/ 56594 h 1013116"/>
              <a:gd name="connsiteX0" fmla="*/ 771191 w 2359575"/>
              <a:gd name="connsiteY0" fmla="*/ 122282 h 984209"/>
              <a:gd name="connsiteX1" fmla="*/ 1811716 w 2359575"/>
              <a:gd name="connsiteY1" fmla="*/ 17179 h 984209"/>
              <a:gd name="connsiteX2" fmla="*/ 2337233 w 2359575"/>
              <a:gd name="connsiteY2" fmla="*/ 469124 h 984209"/>
              <a:gd name="connsiteX3" fmla="*/ 1097012 w 2359575"/>
              <a:gd name="connsiteY3" fmla="*/ 984131 h 984209"/>
              <a:gd name="connsiteX4" fmla="*/ 3937 w 2359575"/>
              <a:gd name="connsiteY4" fmla="*/ 385041 h 984209"/>
              <a:gd name="connsiteX5" fmla="*/ 771191 w 2359575"/>
              <a:gd name="connsiteY5" fmla="*/ 122282 h 984209"/>
              <a:gd name="connsiteX0" fmla="*/ 771156 w 2356731"/>
              <a:gd name="connsiteY0" fmla="*/ 52261 h 914188"/>
              <a:gd name="connsiteX1" fmla="*/ 1780150 w 2356731"/>
              <a:gd name="connsiteY1" fmla="*/ 31240 h 914188"/>
              <a:gd name="connsiteX2" fmla="*/ 2337198 w 2356731"/>
              <a:gd name="connsiteY2" fmla="*/ 399103 h 914188"/>
              <a:gd name="connsiteX3" fmla="*/ 1096977 w 2356731"/>
              <a:gd name="connsiteY3" fmla="*/ 914110 h 914188"/>
              <a:gd name="connsiteX4" fmla="*/ 3902 w 2356731"/>
              <a:gd name="connsiteY4" fmla="*/ 315020 h 914188"/>
              <a:gd name="connsiteX5" fmla="*/ 771156 w 2356731"/>
              <a:gd name="connsiteY5" fmla="*/ 52261 h 914188"/>
              <a:gd name="connsiteX0" fmla="*/ 771156 w 2255689"/>
              <a:gd name="connsiteY0" fmla="*/ 60713 h 922640"/>
              <a:gd name="connsiteX1" fmla="*/ 1780150 w 2255689"/>
              <a:gd name="connsiteY1" fmla="*/ 39692 h 922640"/>
              <a:gd name="connsiteX2" fmla="*/ 2232095 w 2255689"/>
              <a:gd name="connsiteY2" fmla="*/ 523169 h 922640"/>
              <a:gd name="connsiteX3" fmla="*/ 1096977 w 2255689"/>
              <a:gd name="connsiteY3" fmla="*/ 922562 h 922640"/>
              <a:gd name="connsiteX4" fmla="*/ 3902 w 2255689"/>
              <a:gd name="connsiteY4" fmla="*/ 323472 h 922640"/>
              <a:gd name="connsiteX5" fmla="*/ 771156 w 2255689"/>
              <a:gd name="connsiteY5" fmla="*/ 60713 h 922640"/>
              <a:gd name="connsiteX0" fmla="*/ 771156 w 2232351"/>
              <a:gd name="connsiteY0" fmla="*/ 60713 h 922640"/>
              <a:gd name="connsiteX1" fmla="*/ 1780150 w 2232351"/>
              <a:gd name="connsiteY1" fmla="*/ 39692 h 922640"/>
              <a:gd name="connsiteX2" fmla="*/ 2232095 w 2232351"/>
              <a:gd name="connsiteY2" fmla="*/ 523169 h 922640"/>
              <a:gd name="connsiteX3" fmla="*/ 1096977 w 2232351"/>
              <a:gd name="connsiteY3" fmla="*/ 922562 h 922640"/>
              <a:gd name="connsiteX4" fmla="*/ 3902 w 2232351"/>
              <a:gd name="connsiteY4" fmla="*/ 323472 h 922640"/>
              <a:gd name="connsiteX5" fmla="*/ 771156 w 2232351"/>
              <a:gd name="connsiteY5" fmla="*/ 60713 h 922640"/>
              <a:gd name="connsiteX0" fmla="*/ 771156 w 2232351"/>
              <a:gd name="connsiteY0" fmla="*/ 55328 h 917255"/>
              <a:gd name="connsiteX1" fmla="*/ 1780150 w 2232351"/>
              <a:gd name="connsiteY1" fmla="*/ 34307 h 917255"/>
              <a:gd name="connsiteX2" fmla="*/ 2232095 w 2232351"/>
              <a:gd name="connsiteY2" fmla="*/ 444211 h 917255"/>
              <a:gd name="connsiteX3" fmla="*/ 1096977 w 2232351"/>
              <a:gd name="connsiteY3" fmla="*/ 917177 h 917255"/>
              <a:gd name="connsiteX4" fmla="*/ 3902 w 2232351"/>
              <a:gd name="connsiteY4" fmla="*/ 318087 h 917255"/>
              <a:gd name="connsiteX5" fmla="*/ 771156 w 2232351"/>
              <a:gd name="connsiteY5" fmla="*/ 55328 h 917255"/>
              <a:gd name="connsiteX0" fmla="*/ 771156 w 2232351"/>
              <a:gd name="connsiteY0" fmla="*/ 9202 h 1091853"/>
              <a:gd name="connsiteX1" fmla="*/ 1780150 w 2232351"/>
              <a:gd name="connsiteY1" fmla="*/ 208898 h 1091853"/>
              <a:gd name="connsiteX2" fmla="*/ 2232095 w 2232351"/>
              <a:gd name="connsiteY2" fmla="*/ 618802 h 1091853"/>
              <a:gd name="connsiteX3" fmla="*/ 1096977 w 2232351"/>
              <a:gd name="connsiteY3" fmla="*/ 1091768 h 1091853"/>
              <a:gd name="connsiteX4" fmla="*/ 3902 w 2232351"/>
              <a:gd name="connsiteY4" fmla="*/ 492678 h 1091853"/>
              <a:gd name="connsiteX5" fmla="*/ 771156 w 2232351"/>
              <a:gd name="connsiteY5" fmla="*/ 9202 h 1091853"/>
              <a:gd name="connsiteX0" fmla="*/ 771405 w 2292176"/>
              <a:gd name="connsiteY0" fmla="*/ 33877 h 1116528"/>
              <a:gd name="connsiteX1" fmla="*/ 1990606 w 2292176"/>
              <a:gd name="connsiteY1" fmla="*/ 107449 h 1116528"/>
              <a:gd name="connsiteX2" fmla="*/ 2232344 w 2292176"/>
              <a:gd name="connsiteY2" fmla="*/ 643477 h 1116528"/>
              <a:gd name="connsiteX3" fmla="*/ 1097226 w 2292176"/>
              <a:gd name="connsiteY3" fmla="*/ 1116443 h 1116528"/>
              <a:gd name="connsiteX4" fmla="*/ 4151 w 2292176"/>
              <a:gd name="connsiteY4" fmla="*/ 517353 h 1116528"/>
              <a:gd name="connsiteX5" fmla="*/ 771405 w 2292176"/>
              <a:gd name="connsiteY5" fmla="*/ 33877 h 1116528"/>
              <a:gd name="connsiteX0" fmla="*/ 771672 w 2371330"/>
              <a:gd name="connsiteY0" fmla="*/ 19835 h 1102486"/>
              <a:gd name="connsiteX1" fmla="*/ 2190569 w 2371330"/>
              <a:gd name="connsiteY1" fmla="*/ 145959 h 1102486"/>
              <a:gd name="connsiteX2" fmla="*/ 2232611 w 2371330"/>
              <a:gd name="connsiteY2" fmla="*/ 629435 h 1102486"/>
              <a:gd name="connsiteX3" fmla="*/ 1097493 w 2371330"/>
              <a:gd name="connsiteY3" fmla="*/ 1102401 h 1102486"/>
              <a:gd name="connsiteX4" fmla="*/ 4418 w 2371330"/>
              <a:gd name="connsiteY4" fmla="*/ 503311 h 1102486"/>
              <a:gd name="connsiteX5" fmla="*/ 771672 w 2371330"/>
              <a:gd name="connsiteY5" fmla="*/ 19835 h 1102486"/>
              <a:gd name="connsiteX0" fmla="*/ 771672 w 2440055"/>
              <a:gd name="connsiteY0" fmla="*/ 23506 h 1106157"/>
              <a:gd name="connsiteX1" fmla="*/ 2190569 w 2440055"/>
              <a:gd name="connsiteY1" fmla="*/ 149630 h 1106157"/>
              <a:gd name="connsiteX2" fmla="*/ 2337714 w 2440055"/>
              <a:gd name="connsiteY2" fmla="*/ 790762 h 1106157"/>
              <a:gd name="connsiteX3" fmla="*/ 1097493 w 2440055"/>
              <a:gd name="connsiteY3" fmla="*/ 1106072 h 1106157"/>
              <a:gd name="connsiteX4" fmla="*/ 4418 w 2440055"/>
              <a:gd name="connsiteY4" fmla="*/ 506982 h 1106157"/>
              <a:gd name="connsiteX5" fmla="*/ 771672 w 2440055"/>
              <a:gd name="connsiteY5" fmla="*/ 23506 h 1106157"/>
              <a:gd name="connsiteX0" fmla="*/ 782486 w 2426409"/>
              <a:gd name="connsiteY0" fmla="*/ 23506 h 1274301"/>
              <a:gd name="connsiteX1" fmla="*/ 2201383 w 2426409"/>
              <a:gd name="connsiteY1" fmla="*/ 149630 h 1274301"/>
              <a:gd name="connsiteX2" fmla="*/ 2348528 w 2426409"/>
              <a:gd name="connsiteY2" fmla="*/ 790762 h 1274301"/>
              <a:gd name="connsiteX3" fmla="*/ 1444638 w 2426409"/>
              <a:gd name="connsiteY3" fmla="*/ 1274237 h 1274301"/>
              <a:gd name="connsiteX4" fmla="*/ 15232 w 2426409"/>
              <a:gd name="connsiteY4" fmla="*/ 506982 h 1274301"/>
              <a:gd name="connsiteX5" fmla="*/ 782486 w 2426409"/>
              <a:gd name="connsiteY5" fmla="*/ 23506 h 1274301"/>
              <a:gd name="connsiteX0" fmla="*/ 1030815 w 2674738"/>
              <a:gd name="connsiteY0" fmla="*/ 23506 h 1274301"/>
              <a:gd name="connsiteX1" fmla="*/ 2449712 w 2674738"/>
              <a:gd name="connsiteY1" fmla="*/ 149630 h 1274301"/>
              <a:gd name="connsiteX2" fmla="*/ 2596857 w 2674738"/>
              <a:gd name="connsiteY2" fmla="*/ 790762 h 1274301"/>
              <a:gd name="connsiteX3" fmla="*/ 1692967 w 2674738"/>
              <a:gd name="connsiteY3" fmla="*/ 1274237 h 1274301"/>
              <a:gd name="connsiteX4" fmla="*/ 11313 w 2674738"/>
              <a:gd name="connsiteY4" fmla="*/ 506982 h 1274301"/>
              <a:gd name="connsiteX5" fmla="*/ 1030815 w 2674738"/>
              <a:gd name="connsiteY5" fmla="*/ 23506 h 1274301"/>
              <a:gd name="connsiteX0" fmla="*/ 794714 w 2703461"/>
              <a:gd name="connsiteY0" fmla="*/ 27079 h 1256854"/>
              <a:gd name="connsiteX1" fmla="*/ 2465860 w 2703461"/>
              <a:gd name="connsiteY1" fmla="*/ 132183 h 1256854"/>
              <a:gd name="connsiteX2" fmla="*/ 2613005 w 2703461"/>
              <a:gd name="connsiteY2" fmla="*/ 773315 h 1256854"/>
              <a:gd name="connsiteX3" fmla="*/ 1709115 w 2703461"/>
              <a:gd name="connsiteY3" fmla="*/ 1256790 h 1256854"/>
              <a:gd name="connsiteX4" fmla="*/ 27461 w 2703461"/>
              <a:gd name="connsiteY4" fmla="*/ 489535 h 1256854"/>
              <a:gd name="connsiteX5" fmla="*/ 794714 w 2703461"/>
              <a:gd name="connsiteY5" fmla="*/ 27079 h 1256854"/>
              <a:gd name="connsiteX0" fmla="*/ 794714 w 2703461"/>
              <a:gd name="connsiteY0" fmla="*/ 27079 h 1258034"/>
              <a:gd name="connsiteX1" fmla="*/ 2465860 w 2703461"/>
              <a:gd name="connsiteY1" fmla="*/ 132183 h 1258034"/>
              <a:gd name="connsiteX2" fmla="*/ 2613005 w 2703461"/>
              <a:gd name="connsiteY2" fmla="*/ 773315 h 1258034"/>
              <a:gd name="connsiteX3" fmla="*/ 1709115 w 2703461"/>
              <a:gd name="connsiteY3" fmla="*/ 1256790 h 1258034"/>
              <a:gd name="connsiteX4" fmla="*/ 647571 w 2703461"/>
              <a:gd name="connsiteY4" fmla="*/ 899437 h 1258034"/>
              <a:gd name="connsiteX5" fmla="*/ 27461 w 2703461"/>
              <a:gd name="connsiteY5" fmla="*/ 489535 h 1258034"/>
              <a:gd name="connsiteX6" fmla="*/ 794714 w 2703461"/>
              <a:gd name="connsiteY6" fmla="*/ 27079 h 1258034"/>
              <a:gd name="connsiteX0" fmla="*/ 768429 w 2677176"/>
              <a:gd name="connsiteY0" fmla="*/ 27079 h 1258708"/>
              <a:gd name="connsiteX1" fmla="*/ 2439575 w 2677176"/>
              <a:gd name="connsiteY1" fmla="*/ 132183 h 1258708"/>
              <a:gd name="connsiteX2" fmla="*/ 2586720 w 2677176"/>
              <a:gd name="connsiteY2" fmla="*/ 773315 h 1258708"/>
              <a:gd name="connsiteX3" fmla="*/ 1682830 w 2677176"/>
              <a:gd name="connsiteY3" fmla="*/ 1256790 h 1258708"/>
              <a:gd name="connsiteX4" fmla="*/ 621286 w 2677176"/>
              <a:gd name="connsiteY4" fmla="*/ 994030 h 1258708"/>
              <a:gd name="connsiteX5" fmla="*/ 1176 w 2677176"/>
              <a:gd name="connsiteY5" fmla="*/ 489535 h 1258708"/>
              <a:gd name="connsiteX6" fmla="*/ 768429 w 2677176"/>
              <a:gd name="connsiteY6" fmla="*/ 27079 h 1258708"/>
              <a:gd name="connsiteX0" fmla="*/ 599135 w 2685144"/>
              <a:gd name="connsiteY0" fmla="*/ 27079 h 1258708"/>
              <a:gd name="connsiteX1" fmla="*/ 2438446 w 2685144"/>
              <a:gd name="connsiteY1" fmla="*/ 132183 h 1258708"/>
              <a:gd name="connsiteX2" fmla="*/ 2585591 w 2685144"/>
              <a:gd name="connsiteY2" fmla="*/ 773315 h 1258708"/>
              <a:gd name="connsiteX3" fmla="*/ 1681701 w 2685144"/>
              <a:gd name="connsiteY3" fmla="*/ 1256790 h 1258708"/>
              <a:gd name="connsiteX4" fmla="*/ 620157 w 2685144"/>
              <a:gd name="connsiteY4" fmla="*/ 994030 h 1258708"/>
              <a:gd name="connsiteX5" fmla="*/ 47 w 2685144"/>
              <a:gd name="connsiteY5" fmla="*/ 489535 h 1258708"/>
              <a:gd name="connsiteX6" fmla="*/ 599135 w 2685144"/>
              <a:gd name="connsiteY6" fmla="*/ 27079 h 1258708"/>
              <a:gd name="connsiteX0" fmla="*/ 599136 w 2713039"/>
              <a:gd name="connsiteY0" fmla="*/ 38010 h 1269639"/>
              <a:gd name="connsiteX1" fmla="*/ 2490998 w 2713039"/>
              <a:gd name="connsiteY1" fmla="*/ 111583 h 1269639"/>
              <a:gd name="connsiteX2" fmla="*/ 2585592 w 2713039"/>
              <a:gd name="connsiteY2" fmla="*/ 784246 h 1269639"/>
              <a:gd name="connsiteX3" fmla="*/ 1681702 w 2713039"/>
              <a:gd name="connsiteY3" fmla="*/ 1267721 h 1269639"/>
              <a:gd name="connsiteX4" fmla="*/ 620158 w 2713039"/>
              <a:gd name="connsiteY4" fmla="*/ 1004961 h 1269639"/>
              <a:gd name="connsiteX5" fmla="*/ 48 w 2713039"/>
              <a:gd name="connsiteY5" fmla="*/ 500466 h 1269639"/>
              <a:gd name="connsiteX6" fmla="*/ 599136 w 2713039"/>
              <a:gd name="connsiteY6" fmla="*/ 38010 h 1269639"/>
              <a:gd name="connsiteX0" fmla="*/ 599136 w 2737668"/>
              <a:gd name="connsiteY0" fmla="*/ 38968 h 1270597"/>
              <a:gd name="connsiteX1" fmla="*/ 2490998 w 2737668"/>
              <a:gd name="connsiteY1" fmla="*/ 112541 h 1270597"/>
              <a:gd name="connsiteX2" fmla="*/ 2627633 w 2737668"/>
              <a:gd name="connsiteY2" fmla="*/ 806225 h 1270597"/>
              <a:gd name="connsiteX3" fmla="*/ 1681702 w 2737668"/>
              <a:gd name="connsiteY3" fmla="*/ 1268679 h 1270597"/>
              <a:gd name="connsiteX4" fmla="*/ 620158 w 2737668"/>
              <a:gd name="connsiteY4" fmla="*/ 1005919 h 1270597"/>
              <a:gd name="connsiteX5" fmla="*/ 48 w 2737668"/>
              <a:gd name="connsiteY5" fmla="*/ 501424 h 1270597"/>
              <a:gd name="connsiteX6" fmla="*/ 599136 w 2737668"/>
              <a:gd name="connsiteY6" fmla="*/ 38968 h 1270597"/>
              <a:gd name="connsiteX0" fmla="*/ 599508 w 2738040"/>
              <a:gd name="connsiteY0" fmla="*/ 38968 h 1270154"/>
              <a:gd name="connsiteX1" fmla="*/ 2491370 w 2738040"/>
              <a:gd name="connsiteY1" fmla="*/ 112541 h 1270154"/>
              <a:gd name="connsiteX2" fmla="*/ 2628005 w 2738040"/>
              <a:gd name="connsiteY2" fmla="*/ 806225 h 1270154"/>
              <a:gd name="connsiteX3" fmla="*/ 1682074 w 2738040"/>
              <a:gd name="connsiteY3" fmla="*/ 1268679 h 1270154"/>
              <a:gd name="connsiteX4" fmla="*/ 525937 w 2738040"/>
              <a:gd name="connsiteY4" fmla="*/ 953368 h 1270154"/>
              <a:gd name="connsiteX5" fmla="*/ 420 w 2738040"/>
              <a:gd name="connsiteY5" fmla="*/ 501424 h 1270154"/>
              <a:gd name="connsiteX6" fmla="*/ 599508 w 2738040"/>
              <a:gd name="connsiteY6" fmla="*/ 38968 h 1270154"/>
              <a:gd name="connsiteX0" fmla="*/ 599494 w 2738026"/>
              <a:gd name="connsiteY0" fmla="*/ 38968 h 1270154"/>
              <a:gd name="connsiteX1" fmla="*/ 2491356 w 2738026"/>
              <a:gd name="connsiteY1" fmla="*/ 112541 h 1270154"/>
              <a:gd name="connsiteX2" fmla="*/ 2627991 w 2738026"/>
              <a:gd name="connsiteY2" fmla="*/ 806225 h 1270154"/>
              <a:gd name="connsiteX3" fmla="*/ 1682060 w 2738026"/>
              <a:gd name="connsiteY3" fmla="*/ 1268679 h 1270154"/>
              <a:gd name="connsiteX4" fmla="*/ 525923 w 2738026"/>
              <a:gd name="connsiteY4" fmla="*/ 953368 h 1270154"/>
              <a:gd name="connsiteX5" fmla="*/ 406 w 2738026"/>
              <a:gd name="connsiteY5" fmla="*/ 501424 h 1270154"/>
              <a:gd name="connsiteX6" fmla="*/ 599494 w 2738026"/>
              <a:gd name="connsiteY6" fmla="*/ 38968 h 1270154"/>
              <a:gd name="connsiteX0" fmla="*/ 603723 w 2742255"/>
              <a:gd name="connsiteY0" fmla="*/ 38968 h 1270154"/>
              <a:gd name="connsiteX1" fmla="*/ 2495585 w 2742255"/>
              <a:gd name="connsiteY1" fmla="*/ 112541 h 1270154"/>
              <a:gd name="connsiteX2" fmla="*/ 2632220 w 2742255"/>
              <a:gd name="connsiteY2" fmla="*/ 806225 h 1270154"/>
              <a:gd name="connsiteX3" fmla="*/ 1686289 w 2742255"/>
              <a:gd name="connsiteY3" fmla="*/ 1268679 h 1270154"/>
              <a:gd name="connsiteX4" fmla="*/ 530152 w 2742255"/>
              <a:gd name="connsiteY4" fmla="*/ 953368 h 1270154"/>
              <a:gd name="connsiteX5" fmla="*/ 4635 w 2742255"/>
              <a:gd name="connsiteY5" fmla="*/ 501424 h 1270154"/>
              <a:gd name="connsiteX6" fmla="*/ 603723 w 2742255"/>
              <a:gd name="connsiteY6" fmla="*/ 38968 h 1270154"/>
              <a:gd name="connsiteX0" fmla="*/ 599954 w 2738486"/>
              <a:gd name="connsiteY0" fmla="*/ 38968 h 1272303"/>
              <a:gd name="connsiteX1" fmla="*/ 2491816 w 2738486"/>
              <a:gd name="connsiteY1" fmla="*/ 112541 h 1272303"/>
              <a:gd name="connsiteX2" fmla="*/ 2628451 w 2738486"/>
              <a:gd name="connsiteY2" fmla="*/ 806225 h 1272303"/>
              <a:gd name="connsiteX3" fmla="*/ 1682520 w 2738486"/>
              <a:gd name="connsiteY3" fmla="*/ 1268679 h 1272303"/>
              <a:gd name="connsiteX4" fmla="*/ 694548 w 2738486"/>
              <a:gd name="connsiteY4" fmla="*/ 1090003 h 1272303"/>
              <a:gd name="connsiteX5" fmla="*/ 866 w 2738486"/>
              <a:gd name="connsiteY5" fmla="*/ 501424 h 1272303"/>
              <a:gd name="connsiteX6" fmla="*/ 599954 w 2738486"/>
              <a:gd name="connsiteY6" fmla="*/ 38968 h 127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8486" h="1272303">
                <a:moveTo>
                  <a:pt x="599954" y="38968"/>
                </a:moveTo>
                <a:cubicBezTo>
                  <a:pt x="1015112" y="-25846"/>
                  <a:pt x="2153733" y="-15335"/>
                  <a:pt x="2491816" y="112541"/>
                </a:cubicBezTo>
                <a:cubicBezTo>
                  <a:pt x="2829899" y="240417"/>
                  <a:pt x="2763334" y="613535"/>
                  <a:pt x="2628451" y="806225"/>
                </a:cubicBezTo>
                <a:cubicBezTo>
                  <a:pt x="2493568" y="998915"/>
                  <a:pt x="2010092" y="1247659"/>
                  <a:pt x="1682520" y="1268679"/>
                </a:cubicBezTo>
                <a:cubicBezTo>
                  <a:pt x="1354948" y="1289699"/>
                  <a:pt x="974824" y="1217879"/>
                  <a:pt x="694548" y="1090003"/>
                </a:cubicBezTo>
                <a:cubicBezTo>
                  <a:pt x="424783" y="941106"/>
                  <a:pt x="16632" y="676596"/>
                  <a:pt x="866" y="501424"/>
                </a:cubicBezTo>
                <a:cubicBezTo>
                  <a:pt x="-14900" y="326252"/>
                  <a:pt x="184796" y="103782"/>
                  <a:pt x="599954" y="38968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satMod val="110000"/>
                  <a:lumMod val="100000"/>
                  <a:shade val="100000"/>
                </a:schemeClr>
              </a:gs>
              <a:gs pos="30000">
                <a:schemeClr val="bg1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3571087" y="3909532"/>
            <a:ext cx="1770438" cy="822547"/>
          </a:xfrm>
          <a:custGeom>
            <a:avLst/>
            <a:gdLst>
              <a:gd name="connsiteX0" fmla="*/ 936282 w 2355343"/>
              <a:gd name="connsiteY0" fmla="*/ 63809 h 1020362"/>
              <a:gd name="connsiteX1" fmla="*/ 1808641 w 2355343"/>
              <a:gd name="connsiteY1" fmla="*/ 53299 h 1020362"/>
              <a:gd name="connsiteX2" fmla="*/ 2334158 w 2355343"/>
              <a:gd name="connsiteY2" fmla="*/ 505244 h 1020362"/>
              <a:gd name="connsiteX3" fmla="*/ 1093937 w 2355343"/>
              <a:gd name="connsiteY3" fmla="*/ 1020251 h 1020362"/>
              <a:gd name="connsiteX4" fmla="*/ 862 w 2355343"/>
              <a:gd name="connsiteY4" fmla="*/ 547285 h 1020362"/>
              <a:gd name="connsiteX5" fmla="*/ 936282 w 2355343"/>
              <a:gd name="connsiteY5" fmla="*/ 63809 h 1020362"/>
              <a:gd name="connsiteX0" fmla="*/ 936282 w 2355343"/>
              <a:gd name="connsiteY0" fmla="*/ 56594 h 1013116"/>
              <a:gd name="connsiteX1" fmla="*/ 1808641 w 2355343"/>
              <a:gd name="connsiteY1" fmla="*/ 46084 h 1013116"/>
              <a:gd name="connsiteX2" fmla="*/ 2334158 w 2355343"/>
              <a:gd name="connsiteY2" fmla="*/ 498029 h 1013116"/>
              <a:gd name="connsiteX3" fmla="*/ 1093937 w 2355343"/>
              <a:gd name="connsiteY3" fmla="*/ 1013036 h 1013116"/>
              <a:gd name="connsiteX4" fmla="*/ 862 w 2355343"/>
              <a:gd name="connsiteY4" fmla="*/ 413946 h 1013116"/>
              <a:gd name="connsiteX5" fmla="*/ 936282 w 2355343"/>
              <a:gd name="connsiteY5" fmla="*/ 56594 h 1013116"/>
              <a:gd name="connsiteX0" fmla="*/ 771191 w 2359575"/>
              <a:gd name="connsiteY0" fmla="*/ 122282 h 984209"/>
              <a:gd name="connsiteX1" fmla="*/ 1811716 w 2359575"/>
              <a:gd name="connsiteY1" fmla="*/ 17179 h 984209"/>
              <a:gd name="connsiteX2" fmla="*/ 2337233 w 2359575"/>
              <a:gd name="connsiteY2" fmla="*/ 469124 h 984209"/>
              <a:gd name="connsiteX3" fmla="*/ 1097012 w 2359575"/>
              <a:gd name="connsiteY3" fmla="*/ 984131 h 984209"/>
              <a:gd name="connsiteX4" fmla="*/ 3937 w 2359575"/>
              <a:gd name="connsiteY4" fmla="*/ 385041 h 984209"/>
              <a:gd name="connsiteX5" fmla="*/ 771191 w 2359575"/>
              <a:gd name="connsiteY5" fmla="*/ 122282 h 984209"/>
              <a:gd name="connsiteX0" fmla="*/ 771156 w 2356731"/>
              <a:gd name="connsiteY0" fmla="*/ 52261 h 914188"/>
              <a:gd name="connsiteX1" fmla="*/ 1780150 w 2356731"/>
              <a:gd name="connsiteY1" fmla="*/ 31240 h 914188"/>
              <a:gd name="connsiteX2" fmla="*/ 2337198 w 2356731"/>
              <a:gd name="connsiteY2" fmla="*/ 399103 h 914188"/>
              <a:gd name="connsiteX3" fmla="*/ 1096977 w 2356731"/>
              <a:gd name="connsiteY3" fmla="*/ 914110 h 914188"/>
              <a:gd name="connsiteX4" fmla="*/ 3902 w 2356731"/>
              <a:gd name="connsiteY4" fmla="*/ 315020 h 914188"/>
              <a:gd name="connsiteX5" fmla="*/ 771156 w 2356731"/>
              <a:gd name="connsiteY5" fmla="*/ 52261 h 914188"/>
              <a:gd name="connsiteX0" fmla="*/ 771156 w 2255689"/>
              <a:gd name="connsiteY0" fmla="*/ 60713 h 922640"/>
              <a:gd name="connsiteX1" fmla="*/ 1780150 w 2255689"/>
              <a:gd name="connsiteY1" fmla="*/ 39692 h 922640"/>
              <a:gd name="connsiteX2" fmla="*/ 2232095 w 2255689"/>
              <a:gd name="connsiteY2" fmla="*/ 523169 h 922640"/>
              <a:gd name="connsiteX3" fmla="*/ 1096977 w 2255689"/>
              <a:gd name="connsiteY3" fmla="*/ 922562 h 922640"/>
              <a:gd name="connsiteX4" fmla="*/ 3902 w 2255689"/>
              <a:gd name="connsiteY4" fmla="*/ 323472 h 922640"/>
              <a:gd name="connsiteX5" fmla="*/ 771156 w 2255689"/>
              <a:gd name="connsiteY5" fmla="*/ 60713 h 922640"/>
              <a:gd name="connsiteX0" fmla="*/ 771156 w 2232351"/>
              <a:gd name="connsiteY0" fmla="*/ 60713 h 922640"/>
              <a:gd name="connsiteX1" fmla="*/ 1780150 w 2232351"/>
              <a:gd name="connsiteY1" fmla="*/ 39692 h 922640"/>
              <a:gd name="connsiteX2" fmla="*/ 2232095 w 2232351"/>
              <a:gd name="connsiteY2" fmla="*/ 523169 h 922640"/>
              <a:gd name="connsiteX3" fmla="*/ 1096977 w 2232351"/>
              <a:gd name="connsiteY3" fmla="*/ 922562 h 922640"/>
              <a:gd name="connsiteX4" fmla="*/ 3902 w 2232351"/>
              <a:gd name="connsiteY4" fmla="*/ 323472 h 922640"/>
              <a:gd name="connsiteX5" fmla="*/ 771156 w 2232351"/>
              <a:gd name="connsiteY5" fmla="*/ 60713 h 922640"/>
              <a:gd name="connsiteX0" fmla="*/ 771156 w 2232351"/>
              <a:gd name="connsiteY0" fmla="*/ 55328 h 917255"/>
              <a:gd name="connsiteX1" fmla="*/ 1780150 w 2232351"/>
              <a:gd name="connsiteY1" fmla="*/ 34307 h 917255"/>
              <a:gd name="connsiteX2" fmla="*/ 2232095 w 2232351"/>
              <a:gd name="connsiteY2" fmla="*/ 444211 h 917255"/>
              <a:gd name="connsiteX3" fmla="*/ 1096977 w 2232351"/>
              <a:gd name="connsiteY3" fmla="*/ 917177 h 917255"/>
              <a:gd name="connsiteX4" fmla="*/ 3902 w 2232351"/>
              <a:gd name="connsiteY4" fmla="*/ 318087 h 917255"/>
              <a:gd name="connsiteX5" fmla="*/ 771156 w 2232351"/>
              <a:gd name="connsiteY5" fmla="*/ 55328 h 917255"/>
              <a:gd name="connsiteX0" fmla="*/ 771156 w 2232351"/>
              <a:gd name="connsiteY0" fmla="*/ 9202 h 1091853"/>
              <a:gd name="connsiteX1" fmla="*/ 1780150 w 2232351"/>
              <a:gd name="connsiteY1" fmla="*/ 208898 h 1091853"/>
              <a:gd name="connsiteX2" fmla="*/ 2232095 w 2232351"/>
              <a:gd name="connsiteY2" fmla="*/ 618802 h 1091853"/>
              <a:gd name="connsiteX3" fmla="*/ 1096977 w 2232351"/>
              <a:gd name="connsiteY3" fmla="*/ 1091768 h 1091853"/>
              <a:gd name="connsiteX4" fmla="*/ 3902 w 2232351"/>
              <a:gd name="connsiteY4" fmla="*/ 492678 h 1091853"/>
              <a:gd name="connsiteX5" fmla="*/ 771156 w 2232351"/>
              <a:gd name="connsiteY5" fmla="*/ 9202 h 1091853"/>
              <a:gd name="connsiteX0" fmla="*/ 771405 w 2292176"/>
              <a:gd name="connsiteY0" fmla="*/ 33877 h 1116528"/>
              <a:gd name="connsiteX1" fmla="*/ 1990606 w 2292176"/>
              <a:gd name="connsiteY1" fmla="*/ 107449 h 1116528"/>
              <a:gd name="connsiteX2" fmla="*/ 2232344 w 2292176"/>
              <a:gd name="connsiteY2" fmla="*/ 643477 h 1116528"/>
              <a:gd name="connsiteX3" fmla="*/ 1097226 w 2292176"/>
              <a:gd name="connsiteY3" fmla="*/ 1116443 h 1116528"/>
              <a:gd name="connsiteX4" fmla="*/ 4151 w 2292176"/>
              <a:gd name="connsiteY4" fmla="*/ 517353 h 1116528"/>
              <a:gd name="connsiteX5" fmla="*/ 771405 w 2292176"/>
              <a:gd name="connsiteY5" fmla="*/ 33877 h 1116528"/>
              <a:gd name="connsiteX0" fmla="*/ 771672 w 2371330"/>
              <a:gd name="connsiteY0" fmla="*/ 19835 h 1102486"/>
              <a:gd name="connsiteX1" fmla="*/ 2190569 w 2371330"/>
              <a:gd name="connsiteY1" fmla="*/ 145959 h 1102486"/>
              <a:gd name="connsiteX2" fmla="*/ 2232611 w 2371330"/>
              <a:gd name="connsiteY2" fmla="*/ 629435 h 1102486"/>
              <a:gd name="connsiteX3" fmla="*/ 1097493 w 2371330"/>
              <a:gd name="connsiteY3" fmla="*/ 1102401 h 1102486"/>
              <a:gd name="connsiteX4" fmla="*/ 4418 w 2371330"/>
              <a:gd name="connsiteY4" fmla="*/ 503311 h 1102486"/>
              <a:gd name="connsiteX5" fmla="*/ 771672 w 2371330"/>
              <a:gd name="connsiteY5" fmla="*/ 19835 h 1102486"/>
              <a:gd name="connsiteX0" fmla="*/ 771672 w 2440055"/>
              <a:gd name="connsiteY0" fmla="*/ 23506 h 1106157"/>
              <a:gd name="connsiteX1" fmla="*/ 2190569 w 2440055"/>
              <a:gd name="connsiteY1" fmla="*/ 149630 h 1106157"/>
              <a:gd name="connsiteX2" fmla="*/ 2337714 w 2440055"/>
              <a:gd name="connsiteY2" fmla="*/ 790762 h 1106157"/>
              <a:gd name="connsiteX3" fmla="*/ 1097493 w 2440055"/>
              <a:gd name="connsiteY3" fmla="*/ 1106072 h 1106157"/>
              <a:gd name="connsiteX4" fmla="*/ 4418 w 2440055"/>
              <a:gd name="connsiteY4" fmla="*/ 506982 h 1106157"/>
              <a:gd name="connsiteX5" fmla="*/ 771672 w 2440055"/>
              <a:gd name="connsiteY5" fmla="*/ 23506 h 1106157"/>
              <a:gd name="connsiteX0" fmla="*/ 782486 w 2426409"/>
              <a:gd name="connsiteY0" fmla="*/ 23506 h 1274301"/>
              <a:gd name="connsiteX1" fmla="*/ 2201383 w 2426409"/>
              <a:gd name="connsiteY1" fmla="*/ 149630 h 1274301"/>
              <a:gd name="connsiteX2" fmla="*/ 2348528 w 2426409"/>
              <a:gd name="connsiteY2" fmla="*/ 790762 h 1274301"/>
              <a:gd name="connsiteX3" fmla="*/ 1444638 w 2426409"/>
              <a:gd name="connsiteY3" fmla="*/ 1274237 h 1274301"/>
              <a:gd name="connsiteX4" fmla="*/ 15232 w 2426409"/>
              <a:gd name="connsiteY4" fmla="*/ 506982 h 1274301"/>
              <a:gd name="connsiteX5" fmla="*/ 782486 w 2426409"/>
              <a:gd name="connsiteY5" fmla="*/ 23506 h 1274301"/>
              <a:gd name="connsiteX0" fmla="*/ 1030815 w 2674738"/>
              <a:gd name="connsiteY0" fmla="*/ 23506 h 1274301"/>
              <a:gd name="connsiteX1" fmla="*/ 2449712 w 2674738"/>
              <a:gd name="connsiteY1" fmla="*/ 149630 h 1274301"/>
              <a:gd name="connsiteX2" fmla="*/ 2596857 w 2674738"/>
              <a:gd name="connsiteY2" fmla="*/ 790762 h 1274301"/>
              <a:gd name="connsiteX3" fmla="*/ 1692967 w 2674738"/>
              <a:gd name="connsiteY3" fmla="*/ 1274237 h 1274301"/>
              <a:gd name="connsiteX4" fmla="*/ 11313 w 2674738"/>
              <a:gd name="connsiteY4" fmla="*/ 506982 h 1274301"/>
              <a:gd name="connsiteX5" fmla="*/ 1030815 w 2674738"/>
              <a:gd name="connsiteY5" fmla="*/ 23506 h 1274301"/>
              <a:gd name="connsiteX0" fmla="*/ 794714 w 2703461"/>
              <a:gd name="connsiteY0" fmla="*/ 27079 h 1256854"/>
              <a:gd name="connsiteX1" fmla="*/ 2465860 w 2703461"/>
              <a:gd name="connsiteY1" fmla="*/ 132183 h 1256854"/>
              <a:gd name="connsiteX2" fmla="*/ 2613005 w 2703461"/>
              <a:gd name="connsiteY2" fmla="*/ 773315 h 1256854"/>
              <a:gd name="connsiteX3" fmla="*/ 1709115 w 2703461"/>
              <a:gd name="connsiteY3" fmla="*/ 1256790 h 1256854"/>
              <a:gd name="connsiteX4" fmla="*/ 27461 w 2703461"/>
              <a:gd name="connsiteY4" fmla="*/ 489535 h 1256854"/>
              <a:gd name="connsiteX5" fmla="*/ 794714 w 2703461"/>
              <a:gd name="connsiteY5" fmla="*/ 27079 h 1256854"/>
              <a:gd name="connsiteX0" fmla="*/ 794714 w 2703461"/>
              <a:gd name="connsiteY0" fmla="*/ 27079 h 1258034"/>
              <a:gd name="connsiteX1" fmla="*/ 2465860 w 2703461"/>
              <a:gd name="connsiteY1" fmla="*/ 132183 h 1258034"/>
              <a:gd name="connsiteX2" fmla="*/ 2613005 w 2703461"/>
              <a:gd name="connsiteY2" fmla="*/ 773315 h 1258034"/>
              <a:gd name="connsiteX3" fmla="*/ 1709115 w 2703461"/>
              <a:gd name="connsiteY3" fmla="*/ 1256790 h 1258034"/>
              <a:gd name="connsiteX4" fmla="*/ 647571 w 2703461"/>
              <a:gd name="connsiteY4" fmla="*/ 899437 h 1258034"/>
              <a:gd name="connsiteX5" fmla="*/ 27461 w 2703461"/>
              <a:gd name="connsiteY5" fmla="*/ 489535 h 1258034"/>
              <a:gd name="connsiteX6" fmla="*/ 794714 w 2703461"/>
              <a:gd name="connsiteY6" fmla="*/ 27079 h 1258034"/>
              <a:gd name="connsiteX0" fmla="*/ 768429 w 2677176"/>
              <a:gd name="connsiteY0" fmla="*/ 27079 h 1258708"/>
              <a:gd name="connsiteX1" fmla="*/ 2439575 w 2677176"/>
              <a:gd name="connsiteY1" fmla="*/ 132183 h 1258708"/>
              <a:gd name="connsiteX2" fmla="*/ 2586720 w 2677176"/>
              <a:gd name="connsiteY2" fmla="*/ 773315 h 1258708"/>
              <a:gd name="connsiteX3" fmla="*/ 1682830 w 2677176"/>
              <a:gd name="connsiteY3" fmla="*/ 1256790 h 1258708"/>
              <a:gd name="connsiteX4" fmla="*/ 621286 w 2677176"/>
              <a:gd name="connsiteY4" fmla="*/ 994030 h 1258708"/>
              <a:gd name="connsiteX5" fmla="*/ 1176 w 2677176"/>
              <a:gd name="connsiteY5" fmla="*/ 489535 h 1258708"/>
              <a:gd name="connsiteX6" fmla="*/ 768429 w 2677176"/>
              <a:gd name="connsiteY6" fmla="*/ 27079 h 1258708"/>
              <a:gd name="connsiteX0" fmla="*/ 599135 w 2685144"/>
              <a:gd name="connsiteY0" fmla="*/ 27079 h 1258708"/>
              <a:gd name="connsiteX1" fmla="*/ 2438446 w 2685144"/>
              <a:gd name="connsiteY1" fmla="*/ 132183 h 1258708"/>
              <a:gd name="connsiteX2" fmla="*/ 2585591 w 2685144"/>
              <a:gd name="connsiteY2" fmla="*/ 773315 h 1258708"/>
              <a:gd name="connsiteX3" fmla="*/ 1681701 w 2685144"/>
              <a:gd name="connsiteY3" fmla="*/ 1256790 h 1258708"/>
              <a:gd name="connsiteX4" fmla="*/ 620157 w 2685144"/>
              <a:gd name="connsiteY4" fmla="*/ 994030 h 1258708"/>
              <a:gd name="connsiteX5" fmla="*/ 47 w 2685144"/>
              <a:gd name="connsiteY5" fmla="*/ 489535 h 1258708"/>
              <a:gd name="connsiteX6" fmla="*/ 599135 w 2685144"/>
              <a:gd name="connsiteY6" fmla="*/ 27079 h 1258708"/>
              <a:gd name="connsiteX0" fmla="*/ 599136 w 2713039"/>
              <a:gd name="connsiteY0" fmla="*/ 38010 h 1269639"/>
              <a:gd name="connsiteX1" fmla="*/ 2490998 w 2713039"/>
              <a:gd name="connsiteY1" fmla="*/ 111583 h 1269639"/>
              <a:gd name="connsiteX2" fmla="*/ 2585592 w 2713039"/>
              <a:gd name="connsiteY2" fmla="*/ 784246 h 1269639"/>
              <a:gd name="connsiteX3" fmla="*/ 1681702 w 2713039"/>
              <a:gd name="connsiteY3" fmla="*/ 1267721 h 1269639"/>
              <a:gd name="connsiteX4" fmla="*/ 620158 w 2713039"/>
              <a:gd name="connsiteY4" fmla="*/ 1004961 h 1269639"/>
              <a:gd name="connsiteX5" fmla="*/ 48 w 2713039"/>
              <a:gd name="connsiteY5" fmla="*/ 500466 h 1269639"/>
              <a:gd name="connsiteX6" fmla="*/ 599136 w 2713039"/>
              <a:gd name="connsiteY6" fmla="*/ 38010 h 1269639"/>
              <a:gd name="connsiteX0" fmla="*/ 599136 w 2737668"/>
              <a:gd name="connsiteY0" fmla="*/ 38968 h 1270597"/>
              <a:gd name="connsiteX1" fmla="*/ 2490998 w 2737668"/>
              <a:gd name="connsiteY1" fmla="*/ 112541 h 1270597"/>
              <a:gd name="connsiteX2" fmla="*/ 2627633 w 2737668"/>
              <a:gd name="connsiteY2" fmla="*/ 806225 h 1270597"/>
              <a:gd name="connsiteX3" fmla="*/ 1681702 w 2737668"/>
              <a:gd name="connsiteY3" fmla="*/ 1268679 h 1270597"/>
              <a:gd name="connsiteX4" fmla="*/ 620158 w 2737668"/>
              <a:gd name="connsiteY4" fmla="*/ 1005919 h 1270597"/>
              <a:gd name="connsiteX5" fmla="*/ 48 w 2737668"/>
              <a:gd name="connsiteY5" fmla="*/ 501424 h 1270597"/>
              <a:gd name="connsiteX6" fmla="*/ 599136 w 2737668"/>
              <a:gd name="connsiteY6" fmla="*/ 38968 h 1270597"/>
              <a:gd name="connsiteX0" fmla="*/ 599508 w 2738040"/>
              <a:gd name="connsiteY0" fmla="*/ 38968 h 1270154"/>
              <a:gd name="connsiteX1" fmla="*/ 2491370 w 2738040"/>
              <a:gd name="connsiteY1" fmla="*/ 112541 h 1270154"/>
              <a:gd name="connsiteX2" fmla="*/ 2628005 w 2738040"/>
              <a:gd name="connsiteY2" fmla="*/ 806225 h 1270154"/>
              <a:gd name="connsiteX3" fmla="*/ 1682074 w 2738040"/>
              <a:gd name="connsiteY3" fmla="*/ 1268679 h 1270154"/>
              <a:gd name="connsiteX4" fmla="*/ 525937 w 2738040"/>
              <a:gd name="connsiteY4" fmla="*/ 953368 h 1270154"/>
              <a:gd name="connsiteX5" fmla="*/ 420 w 2738040"/>
              <a:gd name="connsiteY5" fmla="*/ 501424 h 1270154"/>
              <a:gd name="connsiteX6" fmla="*/ 599508 w 2738040"/>
              <a:gd name="connsiteY6" fmla="*/ 38968 h 1270154"/>
              <a:gd name="connsiteX0" fmla="*/ 599494 w 2738026"/>
              <a:gd name="connsiteY0" fmla="*/ 38968 h 1270154"/>
              <a:gd name="connsiteX1" fmla="*/ 2491356 w 2738026"/>
              <a:gd name="connsiteY1" fmla="*/ 112541 h 1270154"/>
              <a:gd name="connsiteX2" fmla="*/ 2627991 w 2738026"/>
              <a:gd name="connsiteY2" fmla="*/ 806225 h 1270154"/>
              <a:gd name="connsiteX3" fmla="*/ 1682060 w 2738026"/>
              <a:gd name="connsiteY3" fmla="*/ 1268679 h 1270154"/>
              <a:gd name="connsiteX4" fmla="*/ 525923 w 2738026"/>
              <a:gd name="connsiteY4" fmla="*/ 953368 h 1270154"/>
              <a:gd name="connsiteX5" fmla="*/ 406 w 2738026"/>
              <a:gd name="connsiteY5" fmla="*/ 501424 h 1270154"/>
              <a:gd name="connsiteX6" fmla="*/ 599494 w 2738026"/>
              <a:gd name="connsiteY6" fmla="*/ 38968 h 1270154"/>
              <a:gd name="connsiteX0" fmla="*/ 603723 w 2742255"/>
              <a:gd name="connsiteY0" fmla="*/ 38968 h 1270154"/>
              <a:gd name="connsiteX1" fmla="*/ 2495585 w 2742255"/>
              <a:gd name="connsiteY1" fmla="*/ 112541 h 1270154"/>
              <a:gd name="connsiteX2" fmla="*/ 2632220 w 2742255"/>
              <a:gd name="connsiteY2" fmla="*/ 806225 h 1270154"/>
              <a:gd name="connsiteX3" fmla="*/ 1686289 w 2742255"/>
              <a:gd name="connsiteY3" fmla="*/ 1268679 h 1270154"/>
              <a:gd name="connsiteX4" fmla="*/ 530152 w 2742255"/>
              <a:gd name="connsiteY4" fmla="*/ 953368 h 1270154"/>
              <a:gd name="connsiteX5" fmla="*/ 4635 w 2742255"/>
              <a:gd name="connsiteY5" fmla="*/ 501424 h 1270154"/>
              <a:gd name="connsiteX6" fmla="*/ 603723 w 2742255"/>
              <a:gd name="connsiteY6" fmla="*/ 38968 h 1270154"/>
              <a:gd name="connsiteX0" fmla="*/ 599954 w 2738486"/>
              <a:gd name="connsiteY0" fmla="*/ 38968 h 1272303"/>
              <a:gd name="connsiteX1" fmla="*/ 2491816 w 2738486"/>
              <a:gd name="connsiteY1" fmla="*/ 112541 h 1272303"/>
              <a:gd name="connsiteX2" fmla="*/ 2628451 w 2738486"/>
              <a:gd name="connsiteY2" fmla="*/ 806225 h 1272303"/>
              <a:gd name="connsiteX3" fmla="*/ 1682520 w 2738486"/>
              <a:gd name="connsiteY3" fmla="*/ 1268679 h 1272303"/>
              <a:gd name="connsiteX4" fmla="*/ 694548 w 2738486"/>
              <a:gd name="connsiteY4" fmla="*/ 1090003 h 1272303"/>
              <a:gd name="connsiteX5" fmla="*/ 866 w 2738486"/>
              <a:gd name="connsiteY5" fmla="*/ 501424 h 1272303"/>
              <a:gd name="connsiteX6" fmla="*/ 599954 w 2738486"/>
              <a:gd name="connsiteY6" fmla="*/ 38968 h 127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8486" h="1272303">
                <a:moveTo>
                  <a:pt x="599954" y="38968"/>
                </a:moveTo>
                <a:cubicBezTo>
                  <a:pt x="1015112" y="-25846"/>
                  <a:pt x="2153733" y="-15335"/>
                  <a:pt x="2491816" y="112541"/>
                </a:cubicBezTo>
                <a:cubicBezTo>
                  <a:pt x="2829899" y="240417"/>
                  <a:pt x="2763334" y="613535"/>
                  <a:pt x="2628451" y="806225"/>
                </a:cubicBezTo>
                <a:cubicBezTo>
                  <a:pt x="2493568" y="998915"/>
                  <a:pt x="2010092" y="1247659"/>
                  <a:pt x="1682520" y="1268679"/>
                </a:cubicBezTo>
                <a:cubicBezTo>
                  <a:pt x="1354948" y="1289699"/>
                  <a:pt x="974824" y="1217879"/>
                  <a:pt x="694548" y="1090003"/>
                </a:cubicBezTo>
                <a:cubicBezTo>
                  <a:pt x="424783" y="941106"/>
                  <a:pt x="16632" y="676596"/>
                  <a:pt x="866" y="501424"/>
                </a:cubicBezTo>
                <a:cubicBezTo>
                  <a:pt x="-14900" y="326252"/>
                  <a:pt x="184796" y="103782"/>
                  <a:pt x="599954" y="38968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30000">
                <a:schemeClr val="bg1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3571087" y="5168863"/>
            <a:ext cx="1770438" cy="822547"/>
          </a:xfrm>
          <a:custGeom>
            <a:avLst/>
            <a:gdLst>
              <a:gd name="connsiteX0" fmla="*/ 936282 w 2355343"/>
              <a:gd name="connsiteY0" fmla="*/ 63809 h 1020362"/>
              <a:gd name="connsiteX1" fmla="*/ 1808641 w 2355343"/>
              <a:gd name="connsiteY1" fmla="*/ 53299 h 1020362"/>
              <a:gd name="connsiteX2" fmla="*/ 2334158 w 2355343"/>
              <a:gd name="connsiteY2" fmla="*/ 505244 h 1020362"/>
              <a:gd name="connsiteX3" fmla="*/ 1093937 w 2355343"/>
              <a:gd name="connsiteY3" fmla="*/ 1020251 h 1020362"/>
              <a:gd name="connsiteX4" fmla="*/ 862 w 2355343"/>
              <a:gd name="connsiteY4" fmla="*/ 547285 h 1020362"/>
              <a:gd name="connsiteX5" fmla="*/ 936282 w 2355343"/>
              <a:gd name="connsiteY5" fmla="*/ 63809 h 1020362"/>
              <a:gd name="connsiteX0" fmla="*/ 936282 w 2355343"/>
              <a:gd name="connsiteY0" fmla="*/ 56594 h 1013116"/>
              <a:gd name="connsiteX1" fmla="*/ 1808641 w 2355343"/>
              <a:gd name="connsiteY1" fmla="*/ 46084 h 1013116"/>
              <a:gd name="connsiteX2" fmla="*/ 2334158 w 2355343"/>
              <a:gd name="connsiteY2" fmla="*/ 498029 h 1013116"/>
              <a:gd name="connsiteX3" fmla="*/ 1093937 w 2355343"/>
              <a:gd name="connsiteY3" fmla="*/ 1013036 h 1013116"/>
              <a:gd name="connsiteX4" fmla="*/ 862 w 2355343"/>
              <a:gd name="connsiteY4" fmla="*/ 413946 h 1013116"/>
              <a:gd name="connsiteX5" fmla="*/ 936282 w 2355343"/>
              <a:gd name="connsiteY5" fmla="*/ 56594 h 1013116"/>
              <a:gd name="connsiteX0" fmla="*/ 771191 w 2359575"/>
              <a:gd name="connsiteY0" fmla="*/ 122282 h 984209"/>
              <a:gd name="connsiteX1" fmla="*/ 1811716 w 2359575"/>
              <a:gd name="connsiteY1" fmla="*/ 17179 h 984209"/>
              <a:gd name="connsiteX2" fmla="*/ 2337233 w 2359575"/>
              <a:gd name="connsiteY2" fmla="*/ 469124 h 984209"/>
              <a:gd name="connsiteX3" fmla="*/ 1097012 w 2359575"/>
              <a:gd name="connsiteY3" fmla="*/ 984131 h 984209"/>
              <a:gd name="connsiteX4" fmla="*/ 3937 w 2359575"/>
              <a:gd name="connsiteY4" fmla="*/ 385041 h 984209"/>
              <a:gd name="connsiteX5" fmla="*/ 771191 w 2359575"/>
              <a:gd name="connsiteY5" fmla="*/ 122282 h 984209"/>
              <a:gd name="connsiteX0" fmla="*/ 771156 w 2356731"/>
              <a:gd name="connsiteY0" fmla="*/ 52261 h 914188"/>
              <a:gd name="connsiteX1" fmla="*/ 1780150 w 2356731"/>
              <a:gd name="connsiteY1" fmla="*/ 31240 h 914188"/>
              <a:gd name="connsiteX2" fmla="*/ 2337198 w 2356731"/>
              <a:gd name="connsiteY2" fmla="*/ 399103 h 914188"/>
              <a:gd name="connsiteX3" fmla="*/ 1096977 w 2356731"/>
              <a:gd name="connsiteY3" fmla="*/ 914110 h 914188"/>
              <a:gd name="connsiteX4" fmla="*/ 3902 w 2356731"/>
              <a:gd name="connsiteY4" fmla="*/ 315020 h 914188"/>
              <a:gd name="connsiteX5" fmla="*/ 771156 w 2356731"/>
              <a:gd name="connsiteY5" fmla="*/ 52261 h 914188"/>
              <a:gd name="connsiteX0" fmla="*/ 771156 w 2255689"/>
              <a:gd name="connsiteY0" fmla="*/ 60713 h 922640"/>
              <a:gd name="connsiteX1" fmla="*/ 1780150 w 2255689"/>
              <a:gd name="connsiteY1" fmla="*/ 39692 h 922640"/>
              <a:gd name="connsiteX2" fmla="*/ 2232095 w 2255689"/>
              <a:gd name="connsiteY2" fmla="*/ 523169 h 922640"/>
              <a:gd name="connsiteX3" fmla="*/ 1096977 w 2255689"/>
              <a:gd name="connsiteY3" fmla="*/ 922562 h 922640"/>
              <a:gd name="connsiteX4" fmla="*/ 3902 w 2255689"/>
              <a:gd name="connsiteY4" fmla="*/ 323472 h 922640"/>
              <a:gd name="connsiteX5" fmla="*/ 771156 w 2255689"/>
              <a:gd name="connsiteY5" fmla="*/ 60713 h 922640"/>
              <a:gd name="connsiteX0" fmla="*/ 771156 w 2232351"/>
              <a:gd name="connsiteY0" fmla="*/ 60713 h 922640"/>
              <a:gd name="connsiteX1" fmla="*/ 1780150 w 2232351"/>
              <a:gd name="connsiteY1" fmla="*/ 39692 h 922640"/>
              <a:gd name="connsiteX2" fmla="*/ 2232095 w 2232351"/>
              <a:gd name="connsiteY2" fmla="*/ 523169 h 922640"/>
              <a:gd name="connsiteX3" fmla="*/ 1096977 w 2232351"/>
              <a:gd name="connsiteY3" fmla="*/ 922562 h 922640"/>
              <a:gd name="connsiteX4" fmla="*/ 3902 w 2232351"/>
              <a:gd name="connsiteY4" fmla="*/ 323472 h 922640"/>
              <a:gd name="connsiteX5" fmla="*/ 771156 w 2232351"/>
              <a:gd name="connsiteY5" fmla="*/ 60713 h 922640"/>
              <a:gd name="connsiteX0" fmla="*/ 771156 w 2232351"/>
              <a:gd name="connsiteY0" fmla="*/ 55328 h 917255"/>
              <a:gd name="connsiteX1" fmla="*/ 1780150 w 2232351"/>
              <a:gd name="connsiteY1" fmla="*/ 34307 h 917255"/>
              <a:gd name="connsiteX2" fmla="*/ 2232095 w 2232351"/>
              <a:gd name="connsiteY2" fmla="*/ 444211 h 917255"/>
              <a:gd name="connsiteX3" fmla="*/ 1096977 w 2232351"/>
              <a:gd name="connsiteY3" fmla="*/ 917177 h 917255"/>
              <a:gd name="connsiteX4" fmla="*/ 3902 w 2232351"/>
              <a:gd name="connsiteY4" fmla="*/ 318087 h 917255"/>
              <a:gd name="connsiteX5" fmla="*/ 771156 w 2232351"/>
              <a:gd name="connsiteY5" fmla="*/ 55328 h 917255"/>
              <a:gd name="connsiteX0" fmla="*/ 771156 w 2232351"/>
              <a:gd name="connsiteY0" fmla="*/ 9202 h 1091853"/>
              <a:gd name="connsiteX1" fmla="*/ 1780150 w 2232351"/>
              <a:gd name="connsiteY1" fmla="*/ 208898 h 1091853"/>
              <a:gd name="connsiteX2" fmla="*/ 2232095 w 2232351"/>
              <a:gd name="connsiteY2" fmla="*/ 618802 h 1091853"/>
              <a:gd name="connsiteX3" fmla="*/ 1096977 w 2232351"/>
              <a:gd name="connsiteY3" fmla="*/ 1091768 h 1091853"/>
              <a:gd name="connsiteX4" fmla="*/ 3902 w 2232351"/>
              <a:gd name="connsiteY4" fmla="*/ 492678 h 1091853"/>
              <a:gd name="connsiteX5" fmla="*/ 771156 w 2232351"/>
              <a:gd name="connsiteY5" fmla="*/ 9202 h 1091853"/>
              <a:gd name="connsiteX0" fmla="*/ 771405 w 2292176"/>
              <a:gd name="connsiteY0" fmla="*/ 33877 h 1116528"/>
              <a:gd name="connsiteX1" fmla="*/ 1990606 w 2292176"/>
              <a:gd name="connsiteY1" fmla="*/ 107449 h 1116528"/>
              <a:gd name="connsiteX2" fmla="*/ 2232344 w 2292176"/>
              <a:gd name="connsiteY2" fmla="*/ 643477 h 1116528"/>
              <a:gd name="connsiteX3" fmla="*/ 1097226 w 2292176"/>
              <a:gd name="connsiteY3" fmla="*/ 1116443 h 1116528"/>
              <a:gd name="connsiteX4" fmla="*/ 4151 w 2292176"/>
              <a:gd name="connsiteY4" fmla="*/ 517353 h 1116528"/>
              <a:gd name="connsiteX5" fmla="*/ 771405 w 2292176"/>
              <a:gd name="connsiteY5" fmla="*/ 33877 h 1116528"/>
              <a:gd name="connsiteX0" fmla="*/ 771672 w 2371330"/>
              <a:gd name="connsiteY0" fmla="*/ 19835 h 1102486"/>
              <a:gd name="connsiteX1" fmla="*/ 2190569 w 2371330"/>
              <a:gd name="connsiteY1" fmla="*/ 145959 h 1102486"/>
              <a:gd name="connsiteX2" fmla="*/ 2232611 w 2371330"/>
              <a:gd name="connsiteY2" fmla="*/ 629435 h 1102486"/>
              <a:gd name="connsiteX3" fmla="*/ 1097493 w 2371330"/>
              <a:gd name="connsiteY3" fmla="*/ 1102401 h 1102486"/>
              <a:gd name="connsiteX4" fmla="*/ 4418 w 2371330"/>
              <a:gd name="connsiteY4" fmla="*/ 503311 h 1102486"/>
              <a:gd name="connsiteX5" fmla="*/ 771672 w 2371330"/>
              <a:gd name="connsiteY5" fmla="*/ 19835 h 1102486"/>
              <a:gd name="connsiteX0" fmla="*/ 771672 w 2440055"/>
              <a:gd name="connsiteY0" fmla="*/ 23506 h 1106157"/>
              <a:gd name="connsiteX1" fmla="*/ 2190569 w 2440055"/>
              <a:gd name="connsiteY1" fmla="*/ 149630 h 1106157"/>
              <a:gd name="connsiteX2" fmla="*/ 2337714 w 2440055"/>
              <a:gd name="connsiteY2" fmla="*/ 790762 h 1106157"/>
              <a:gd name="connsiteX3" fmla="*/ 1097493 w 2440055"/>
              <a:gd name="connsiteY3" fmla="*/ 1106072 h 1106157"/>
              <a:gd name="connsiteX4" fmla="*/ 4418 w 2440055"/>
              <a:gd name="connsiteY4" fmla="*/ 506982 h 1106157"/>
              <a:gd name="connsiteX5" fmla="*/ 771672 w 2440055"/>
              <a:gd name="connsiteY5" fmla="*/ 23506 h 1106157"/>
              <a:gd name="connsiteX0" fmla="*/ 782486 w 2426409"/>
              <a:gd name="connsiteY0" fmla="*/ 23506 h 1274301"/>
              <a:gd name="connsiteX1" fmla="*/ 2201383 w 2426409"/>
              <a:gd name="connsiteY1" fmla="*/ 149630 h 1274301"/>
              <a:gd name="connsiteX2" fmla="*/ 2348528 w 2426409"/>
              <a:gd name="connsiteY2" fmla="*/ 790762 h 1274301"/>
              <a:gd name="connsiteX3" fmla="*/ 1444638 w 2426409"/>
              <a:gd name="connsiteY3" fmla="*/ 1274237 h 1274301"/>
              <a:gd name="connsiteX4" fmla="*/ 15232 w 2426409"/>
              <a:gd name="connsiteY4" fmla="*/ 506982 h 1274301"/>
              <a:gd name="connsiteX5" fmla="*/ 782486 w 2426409"/>
              <a:gd name="connsiteY5" fmla="*/ 23506 h 1274301"/>
              <a:gd name="connsiteX0" fmla="*/ 1030815 w 2674738"/>
              <a:gd name="connsiteY0" fmla="*/ 23506 h 1274301"/>
              <a:gd name="connsiteX1" fmla="*/ 2449712 w 2674738"/>
              <a:gd name="connsiteY1" fmla="*/ 149630 h 1274301"/>
              <a:gd name="connsiteX2" fmla="*/ 2596857 w 2674738"/>
              <a:gd name="connsiteY2" fmla="*/ 790762 h 1274301"/>
              <a:gd name="connsiteX3" fmla="*/ 1692967 w 2674738"/>
              <a:gd name="connsiteY3" fmla="*/ 1274237 h 1274301"/>
              <a:gd name="connsiteX4" fmla="*/ 11313 w 2674738"/>
              <a:gd name="connsiteY4" fmla="*/ 506982 h 1274301"/>
              <a:gd name="connsiteX5" fmla="*/ 1030815 w 2674738"/>
              <a:gd name="connsiteY5" fmla="*/ 23506 h 1274301"/>
              <a:gd name="connsiteX0" fmla="*/ 794714 w 2703461"/>
              <a:gd name="connsiteY0" fmla="*/ 27079 h 1256854"/>
              <a:gd name="connsiteX1" fmla="*/ 2465860 w 2703461"/>
              <a:gd name="connsiteY1" fmla="*/ 132183 h 1256854"/>
              <a:gd name="connsiteX2" fmla="*/ 2613005 w 2703461"/>
              <a:gd name="connsiteY2" fmla="*/ 773315 h 1256854"/>
              <a:gd name="connsiteX3" fmla="*/ 1709115 w 2703461"/>
              <a:gd name="connsiteY3" fmla="*/ 1256790 h 1256854"/>
              <a:gd name="connsiteX4" fmla="*/ 27461 w 2703461"/>
              <a:gd name="connsiteY4" fmla="*/ 489535 h 1256854"/>
              <a:gd name="connsiteX5" fmla="*/ 794714 w 2703461"/>
              <a:gd name="connsiteY5" fmla="*/ 27079 h 1256854"/>
              <a:gd name="connsiteX0" fmla="*/ 794714 w 2703461"/>
              <a:gd name="connsiteY0" fmla="*/ 27079 h 1258034"/>
              <a:gd name="connsiteX1" fmla="*/ 2465860 w 2703461"/>
              <a:gd name="connsiteY1" fmla="*/ 132183 h 1258034"/>
              <a:gd name="connsiteX2" fmla="*/ 2613005 w 2703461"/>
              <a:gd name="connsiteY2" fmla="*/ 773315 h 1258034"/>
              <a:gd name="connsiteX3" fmla="*/ 1709115 w 2703461"/>
              <a:gd name="connsiteY3" fmla="*/ 1256790 h 1258034"/>
              <a:gd name="connsiteX4" fmla="*/ 647571 w 2703461"/>
              <a:gd name="connsiteY4" fmla="*/ 899437 h 1258034"/>
              <a:gd name="connsiteX5" fmla="*/ 27461 w 2703461"/>
              <a:gd name="connsiteY5" fmla="*/ 489535 h 1258034"/>
              <a:gd name="connsiteX6" fmla="*/ 794714 w 2703461"/>
              <a:gd name="connsiteY6" fmla="*/ 27079 h 1258034"/>
              <a:gd name="connsiteX0" fmla="*/ 768429 w 2677176"/>
              <a:gd name="connsiteY0" fmla="*/ 27079 h 1258708"/>
              <a:gd name="connsiteX1" fmla="*/ 2439575 w 2677176"/>
              <a:gd name="connsiteY1" fmla="*/ 132183 h 1258708"/>
              <a:gd name="connsiteX2" fmla="*/ 2586720 w 2677176"/>
              <a:gd name="connsiteY2" fmla="*/ 773315 h 1258708"/>
              <a:gd name="connsiteX3" fmla="*/ 1682830 w 2677176"/>
              <a:gd name="connsiteY3" fmla="*/ 1256790 h 1258708"/>
              <a:gd name="connsiteX4" fmla="*/ 621286 w 2677176"/>
              <a:gd name="connsiteY4" fmla="*/ 994030 h 1258708"/>
              <a:gd name="connsiteX5" fmla="*/ 1176 w 2677176"/>
              <a:gd name="connsiteY5" fmla="*/ 489535 h 1258708"/>
              <a:gd name="connsiteX6" fmla="*/ 768429 w 2677176"/>
              <a:gd name="connsiteY6" fmla="*/ 27079 h 1258708"/>
              <a:gd name="connsiteX0" fmla="*/ 599135 w 2685144"/>
              <a:gd name="connsiteY0" fmla="*/ 27079 h 1258708"/>
              <a:gd name="connsiteX1" fmla="*/ 2438446 w 2685144"/>
              <a:gd name="connsiteY1" fmla="*/ 132183 h 1258708"/>
              <a:gd name="connsiteX2" fmla="*/ 2585591 w 2685144"/>
              <a:gd name="connsiteY2" fmla="*/ 773315 h 1258708"/>
              <a:gd name="connsiteX3" fmla="*/ 1681701 w 2685144"/>
              <a:gd name="connsiteY3" fmla="*/ 1256790 h 1258708"/>
              <a:gd name="connsiteX4" fmla="*/ 620157 w 2685144"/>
              <a:gd name="connsiteY4" fmla="*/ 994030 h 1258708"/>
              <a:gd name="connsiteX5" fmla="*/ 47 w 2685144"/>
              <a:gd name="connsiteY5" fmla="*/ 489535 h 1258708"/>
              <a:gd name="connsiteX6" fmla="*/ 599135 w 2685144"/>
              <a:gd name="connsiteY6" fmla="*/ 27079 h 1258708"/>
              <a:gd name="connsiteX0" fmla="*/ 599136 w 2713039"/>
              <a:gd name="connsiteY0" fmla="*/ 38010 h 1269639"/>
              <a:gd name="connsiteX1" fmla="*/ 2490998 w 2713039"/>
              <a:gd name="connsiteY1" fmla="*/ 111583 h 1269639"/>
              <a:gd name="connsiteX2" fmla="*/ 2585592 w 2713039"/>
              <a:gd name="connsiteY2" fmla="*/ 784246 h 1269639"/>
              <a:gd name="connsiteX3" fmla="*/ 1681702 w 2713039"/>
              <a:gd name="connsiteY3" fmla="*/ 1267721 h 1269639"/>
              <a:gd name="connsiteX4" fmla="*/ 620158 w 2713039"/>
              <a:gd name="connsiteY4" fmla="*/ 1004961 h 1269639"/>
              <a:gd name="connsiteX5" fmla="*/ 48 w 2713039"/>
              <a:gd name="connsiteY5" fmla="*/ 500466 h 1269639"/>
              <a:gd name="connsiteX6" fmla="*/ 599136 w 2713039"/>
              <a:gd name="connsiteY6" fmla="*/ 38010 h 1269639"/>
              <a:gd name="connsiteX0" fmla="*/ 599136 w 2737668"/>
              <a:gd name="connsiteY0" fmla="*/ 38968 h 1270597"/>
              <a:gd name="connsiteX1" fmla="*/ 2490998 w 2737668"/>
              <a:gd name="connsiteY1" fmla="*/ 112541 h 1270597"/>
              <a:gd name="connsiteX2" fmla="*/ 2627633 w 2737668"/>
              <a:gd name="connsiteY2" fmla="*/ 806225 h 1270597"/>
              <a:gd name="connsiteX3" fmla="*/ 1681702 w 2737668"/>
              <a:gd name="connsiteY3" fmla="*/ 1268679 h 1270597"/>
              <a:gd name="connsiteX4" fmla="*/ 620158 w 2737668"/>
              <a:gd name="connsiteY4" fmla="*/ 1005919 h 1270597"/>
              <a:gd name="connsiteX5" fmla="*/ 48 w 2737668"/>
              <a:gd name="connsiteY5" fmla="*/ 501424 h 1270597"/>
              <a:gd name="connsiteX6" fmla="*/ 599136 w 2737668"/>
              <a:gd name="connsiteY6" fmla="*/ 38968 h 1270597"/>
              <a:gd name="connsiteX0" fmla="*/ 599508 w 2738040"/>
              <a:gd name="connsiteY0" fmla="*/ 38968 h 1270154"/>
              <a:gd name="connsiteX1" fmla="*/ 2491370 w 2738040"/>
              <a:gd name="connsiteY1" fmla="*/ 112541 h 1270154"/>
              <a:gd name="connsiteX2" fmla="*/ 2628005 w 2738040"/>
              <a:gd name="connsiteY2" fmla="*/ 806225 h 1270154"/>
              <a:gd name="connsiteX3" fmla="*/ 1682074 w 2738040"/>
              <a:gd name="connsiteY3" fmla="*/ 1268679 h 1270154"/>
              <a:gd name="connsiteX4" fmla="*/ 525937 w 2738040"/>
              <a:gd name="connsiteY4" fmla="*/ 953368 h 1270154"/>
              <a:gd name="connsiteX5" fmla="*/ 420 w 2738040"/>
              <a:gd name="connsiteY5" fmla="*/ 501424 h 1270154"/>
              <a:gd name="connsiteX6" fmla="*/ 599508 w 2738040"/>
              <a:gd name="connsiteY6" fmla="*/ 38968 h 1270154"/>
              <a:gd name="connsiteX0" fmla="*/ 599494 w 2738026"/>
              <a:gd name="connsiteY0" fmla="*/ 38968 h 1270154"/>
              <a:gd name="connsiteX1" fmla="*/ 2491356 w 2738026"/>
              <a:gd name="connsiteY1" fmla="*/ 112541 h 1270154"/>
              <a:gd name="connsiteX2" fmla="*/ 2627991 w 2738026"/>
              <a:gd name="connsiteY2" fmla="*/ 806225 h 1270154"/>
              <a:gd name="connsiteX3" fmla="*/ 1682060 w 2738026"/>
              <a:gd name="connsiteY3" fmla="*/ 1268679 h 1270154"/>
              <a:gd name="connsiteX4" fmla="*/ 525923 w 2738026"/>
              <a:gd name="connsiteY4" fmla="*/ 953368 h 1270154"/>
              <a:gd name="connsiteX5" fmla="*/ 406 w 2738026"/>
              <a:gd name="connsiteY5" fmla="*/ 501424 h 1270154"/>
              <a:gd name="connsiteX6" fmla="*/ 599494 w 2738026"/>
              <a:gd name="connsiteY6" fmla="*/ 38968 h 1270154"/>
              <a:gd name="connsiteX0" fmla="*/ 603723 w 2742255"/>
              <a:gd name="connsiteY0" fmla="*/ 38968 h 1270154"/>
              <a:gd name="connsiteX1" fmla="*/ 2495585 w 2742255"/>
              <a:gd name="connsiteY1" fmla="*/ 112541 h 1270154"/>
              <a:gd name="connsiteX2" fmla="*/ 2632220 w 2742255"/>
              <a:gd name="connsiteY2" fmla="*/ 806225 h 1270154"/>
              <a:gd name="connsiteX3" fmla="*/ 1686289 w 2742255"/>
              <a:gd name="connsiteY3" fmla="*/ 1268679 h 1270154"/>
              <a:gd name="connsiteX4" fmla="*/ 530152 w 2742255"/>
              <a:gd name="connsiteY4" fmla="*/ 953368 h 1270154"/>
              <a:gd name="connsiteX5" fmla="*/ 4635 w 2742255"/>
              <a:gd name="connsiteY5" fmla="*/ 501424 h 1270154"/>
              <a:gd name="connsiteX6" fmla="*/ 603723 w 2742255"/>
              <a:gd name="connsiteY6" fmla="*/ 38968 h 1270154"/>
              <a:gd name="connsiteX0" fmla="*/ 599954 w 2738486"/>
              <a:gd name="connsiteY0" fmla="*/ 38968 h 1272303"/>
              <a:gd name="connsiteX1" fmla="*/ 2491816 w 2738486"/>
              <a:gd name="connsiteY1" fmla="*/ 112541 h 1272303"/>
              <a:gd name="connsiteX2" fmla="*/ 2628451 w 2738486"/>
              <a:gd name="connsiteY2" fmla="*/ 806225 h 1272303"/>
              <a:gd name="connsiteX3" fmla="*/ 1682520 w 2738486"/>
              <a:gd name="connsiteY3" fmla="*/ 1268679 h 1272303"/>
              <a:gd name="connsiteX4" fmla="*/ 694548 w 2738486"/>
              <a:gd name="connsiteY4" fmla="*/ 1090003 h 1272303"/>
              <a:gd name="connsiteX5" fmla="*/ 866 w 2738486"/>
              <a:gd name="connsiteY5" fmla="*/ 501424 h 1272303"/>
              <a:gd name="connsiteX6" fmla="*/ 599954 w 2738486"/>
              <a:gd name="connsiteY6" fmla="*/ 38968 h 127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8486" h="1272303">
                <a:moveTo>
                  <a:pt x="599954" y="38968"/>
                </a:moveTo>
                <a:cubicBezTo>
                  <a:pt x="1015112" y="-25846"/>
                  <a:pt x="2153733" y="-15335"/>
                  <a:pt x="2491816" y="112541"/>
                </a:cubicBezTo>
                <a:cubicBezTo>
                  <a:pt x="2829899" y="240417"/>
                  <a:pt x="2763334" y="613535"/>
                  <a:pt x="2628451" y="806225"/>
                </a:cubicBezTo>
                <a:cubicBezTo>
                  <a:pt x="2493568" y="998915"/>
                  <a:pt x="2010092" y="1247659"/>
                  <a:pt x="1682520" y="1268679"/>
                </a:cubicBezTo>
                <a:cubicBezTo>
                  <a:pt x="1354948" y="1289699"/>
                  <a:pt x="974824" y="1217879"/>
                  <a:pt x="694548" y="1090003"/>
                </a:cubicBezTo>
                <a:cubicBezTo>
                  <a:pt x="424783" y="941106"/>
                  <a:pt x="16632" y="676596"/>
                  <a:pt x="866" y="501424"/>
                </a:cubicBezTo>
                <a:cubicBezTo>
                  <a:pt x="-14900" y="326252"/>
                  <a:pt x="184796" y="103782"/>
                  <a:pt x="599954" y="38968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72000">
                <a:schemeClr val="bg1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3571087" y="2422383"/>
            <a:ext cx="1770438" cy="822547"/>
          </a:xfrm>
          <a:custGeom>
            <a:avLst/>
            <a:gdLst>
              <a:gd name="connsiteX0" fmla="*/ 936282 w 2355343"/>
              <a:gd name="connsiteY0" fmla="*/ 63809 h 1020362"/>
              <a:gd name="connsiteX1" fmla="*/ 1808641 w 2355343"/>
              <a:gd name="connsiteY1" fmla="*/ 53299 h 1020362"/>
              <a:gd name="connsiteX2" fmla="*/ 2334158 w 2355343"/>
              <a:gd name="connsiteY2" fmla="*/ 505244 h 1020362"/>
              <a:gd name="connsiteX3" fmla="*/ 1093937 w 2355343"/>
              <a:gd name="connsiteY3" fmla="*/ 1020251 h 1020362"/>
              <a:gd name="connsiteX4" fmla="*/ 862 w 2355343"/>
              <a:gd name="connsiteY4" fmla="*/ 547285 h 1020362"/>
              <a:gd name="connsiteX5" fmla="*/ 936282 w 2355343"/>
              <a:gd name="connsiteY5" fmla="*/ 63809 h 1020362"/>
              <a:gd name="connsiteX0" fmla="*/ 936282 w 2355343"/>
              <a:gd name="connsiteY0" fmla="*/ 56594 h 1013116"/>
              <a:gd name="connsiteX1" fmla="*/ 1808641 w 2355343"/>
              <a:gd name="connsiteY1" fmla="*/ 46084 h 1013116"/>
              <a:gd name="connsiteX2" fmla="*/ 2334158 w 2355343"/>
              <a:gd name="connsiteY2" fmla="*/ 498029 h 1013116"/>
              <a:gd name="connsiteX3" fmla="*/ 1093937 w 2355343"/>
              <a:gd name="connsiteY3" fmla="*/ 1013036 h 1013116"/>
              <a:gd name="connsiteX4" fmla="*/ 862 w 2355343"/>
              <a:gd name="connsiteY4" fmla="*/ 413946 h 1013116"/>
              <a:gd name="connsiteX5" fmla="*/ 936282 w 2355343"/>
              <a:gd name="connsiteY5" fmla="*/ 56594 h 1013116"/>
              <a:gd name="connsiteX0" fmla="*/ 771191 w 2359575"/>
              <a:gd name="connsiteY0" fmla="*/ 122282 h 984209"/>
              <a:gd name="connsiteX1" fmla="*/ 1811716 w 2359575"/>
              <a:gd name="connsiteY1" fmla="*/ 17179 h 984209"/>
              <a:gd name="connsiteX2" fmla="*/ 2337233 w 2359575"/>
              <a:gd name="connsiteY2" fmla="*/ 469124 h 984209"/>
              <a:gd name="connsiteX3" fmla="*/ 1097012 w 2359575"/>
              <a:gd name="connsiteY3" fmla="*/ 984131 h 984209"/>
              <a:gd name="connsiteX4" fmla="*/ 3937 w 2359575"/>
              <a:gd name="connsiteY4" fmla="*/ 385041 h 984209"/>
              <a:gd name="connsiteX5" fmla="*/ 771191 w 2359575"/>
              <a:gd name="connsiteY5" fmla="*/ 122282 h 984209"/>
              <a:gd name="connsiteX0" fmla="*/ 771156 w 2356731"/>
              <a:gd name="connsiteY0" fmla="*/ 52261 h 914188"/>
              <a:gd name="connsiteX1" fmla="*/ 1780150 w 2356731"/>
              <a:gd name="connsiteY1" fmla="*/ 31240 h 914188"/>
              <a:gd name="connsiteX2" fmla="*/ 2337198 w 2356731"/>
              <a:gd name="connsiteY2" fmla="*/ 399103 h 914188"/>
              <a:gd name="connsiteX3" fmla="*/ 1096977 w 2356731"/>
              <a:gd name="connsiteY3" fmla="*/ 914110 h 914188"/>
              <a:gd name="connsiteX4" fmla="*/ 3902 w 2356731"/>
              <a:gd name="connsiteY4" fmla="*/ 315020 h 914188"/>
              <a:gd name="connsiteX5" fmla="*/ 771156 w 2356731"/>
              <a:gd name="connsiteY5" fmla="*/ 52261 h 914188"/>
              <a:gd name="connsiteX0" fmla="*/ 771156 w 2255689"/>
              <a:gd name="connsiteY0" fmla="*/ 60713 h 922640"/>
              <a:gd name="connsiteX1" fmla="*/ 1780150 w 2255689"/>
              <a:gd name="connsiteY1" fmla="*/ 39692 h 922640"/>
              <a:gd name="connsiteX2" fmla="*/ 2232095 w 2255689"/>
              <a:gd name="connsiteY2" fmla="*/ 523169 h 922640"/>
              <a:gd name="connsiteX3" fmla="*/ 1096977 w 2255689"/>
              <a:gd name="connsiteY3" fmla="*/ 922562 h 922640"/>
              <a:gd name="connsiteX4" fmla="*/ 3902 w 2255689"/>
              <a:gd name="connsiteY4" fmla="*/ 323472 h 922640"/>
              <a:gd name="connsiteX5" fmla="*/ 771156 w 2255689"/>
              <a:gd name="connsiteY5" fmla="*/ 60713 h 922640"/>
              <a:gd name="connsiteX0" fmla="*/ 771156 w 2232351"/>
              <a:gd name="connsiteY0" fmla="*/ 60713 h 922640"/>
              <a:gd name="connsiteX1" fmla="*/ 1780150 w 2232351"/>
              <a:gd name="connsiteY1" fmla="*/ 39692 h 922640"/>
              <a:gd name="connsiteX2" fmla="*/ 2232095 w 2232351"/>
              <a:gd name="connsiteY2" fmla="*/ 523169 h 922640"/>
              <a:gd name="connsiteX3" fmla="*/ 1096977 w 2232351"/>
              <a:gd name="connsiteY3" fmla="*/ 922562 h 922640"/>
              <a:gd name="connsiteX4" fmla="*/ 3902 w 2232351"/>
              <a:gd name="connsiteY4" fmla="*/ 323472 h 922640"/>
              <a:gd name="connsiteX5" fmla="*/ 771156 w 2232351"/>
              <a:gd name="connsiteY5" fmla="*/ 60713 h 922640"/>
              <a:gd name="connsiteX0" fmla="*/ 771156 w 2232351"/>
              <a:gd name="connsiteY0" fmla="*/ 55328 h 917255"/>
              <a:gd name="connsiteX1" fmla="*/ 1780150 w 2232351"/>
              <a:gd name="connsiteY1" fmla="*/ 34307 h 917255"/>
              <a:gd name="connsiteX2" fmla="*/ 2232095 w 2232351"/>
              <a:gd name="connsiteY2" fmla="*/ 444211 h 917255"/>
              <a:gd name="connsiteX3" fmla="*/ 1096977 w 2232351"/>
              <a:gd name="connsiteY3" fmla="*/ 917177 h 917255"/>
              <a:gd name="connsiteX4" fmla="*/ 3902 w 2232351"/>
              <a:gd name="connsiteY4" fmla="*/ 318087 h 917255"/>
              <a:gd name="connsiteX5" fmla="*/ 771156 w 2232351"/>
              <a:gd name="connsiteY5" fmla="*/ 55328 h 917255"/>
              <a:gd name="connsiteX0" fmla="*/ 771156 w 2232351"/>
              <a:gd name="connsiteY0" fmla="*/ 9202 h 1091853"/>
              <a:gd name="connsiteX1" fmla="*/ 1780150 w 2232351"/>
              <a:gd name="connsiteY1" fmla="*/ 208898 h 1091853"/>
              <a:gd name="connsiteX2" fmla="*/ 2232095 w 2232351"/>
              <a:gd name="connsiteY2" fmla="*/ 618802 h 1091853"/>
              <a:gd name="connsiteX3" fmla="*/ 1096977 w 2232351"/>
              <a:gd name="connsiteY3" fmla="*/ 1091768 h 1091853"/>
              <a:gd name="connsiteX4" fmla="*/ 3902 w 2232351"/>
              <a:gd name="connsiteY4" fmla="*/ 492678 h 1091853"/>
              <a:gd name="connsiteX5" fmla="*/ 771156 w 2232351"/>
              <a:gd name="connsiteY5" fmla="*/ 9202 h 1091853"/>
              <a:gd name="connsiteX0" fmla="*/ 771405 w 2292176"/>
              <a:gd name="connsiteY0" fmla="*/ 33877 h 1116528"/>
              <a:gd name="connsiteX1" fmla="*/ 1990606 w 2292176"/>
              <a:gd name="connsiteY1" fmla="*/ 107449 h 1116528"/>
              <a:gd name="connsiteX2" fmla="*/ 2232344 w 2292176"/>
              <a:gd name="connsiteY2" fmla="*/ 643477 h 1116528"/>
              <a:gd name="connsiteX3" fmla="*/ 1097226 w 2292176"/>
              <a:gd name="connsiteY3" fmla="*/ 1116443 h 1116528"/>
              <a:gd name="connsiteX4" fmla="*/ 4151 w 2292176"/>
              <a:gd name="connsiteY4" fmla="*/ 517353 h 1116528"/>
              <a:gd name="connsiteX5" fmla="*/ 771405 w 2292176"/>
              <a:gd name="connsiteY5" fmla="*/ 33877 h 1116528"/>
              <a:gd name="connsiteX0" fmla="*/ 771672 w 2371330"/>
              <a:gd name="connsiteY0" fmla="*/ 19835 h 1102486"/>
              <a:gd name="connsiteX1" fmla="*/ 2190569 w 2371330"/>
              <a:gd name="connsiteY1" fmla="*/ 145959 h 1102486"/>
              <a:gd name="connsiteX2" fmla="*/ 2232611 w 2371330"/>
              <a:gd name="connsiteY2" fmla="*/ 629435 h 1102486"/>
              <a:gd name="connsiteX3" fmla="*/ 1097493 w 2371330"/>
              <a:gd name="connsiteY3" fmla="*/ 1102401 h 1102486"/>
              <a:gd name="connsiteX4" fmla="*/ 4418 w 2371330"/>
              <a:gd name="connsiteY4" fmla="*/ 503311 h 1102486"/>
              <a:gd name="connsiteX5" fmla="*/ 771672 w 2371330"/>
              <a:gd name="connsiteY5" fmla="*/ 19835 h 1102486"/>
              <a:gd name="connsiteX0" fmla="*/ 771672 w 2440055"/>
              <a:gd name="connsiteY0" fmla="*/ 23506 h 1106157"/>
              <a:gd name="connsiteX1" fmla="*/ 2190569 w 2440055"/>
              <a:gd name="connsiteY1" fmla="*/ 149630 h 1106157"/>
              <a:gd name="connsiteX2" fmla="*/ 2337714 w 2440055"/>
              <a:gd name="connsiteY2" fmla="*/ 790762 h 1106157"/>
              <a:gd name="connsiteX3" fmla="*/ 1097493 w 2440055"/>
              <a:gd name="connsiteY3" fmla="*/ 1106072 h 1106157"/>
              <a:gd name="connsiteX4" fmla="*/ 4418 w 2440055"/>
              <a:gd name="connsiteY4" fmla="*/ 506982 h 1106157"/>
              <a:gd name="connsiteX5" fmla="*/ 771672 w 2440055"/>
              <a:gd name="connsiteY5" fmla="*/ 23506 h 1106157"/>
              <a:gd name="connsiteX0" fmla="*/ 782486 w 2426409"/>
              <a:gd name="connsiteY0" fmla="*/ 23506 h 1274301"/>
              <a:gd name="connsiteX1" fmla="*/ 2201383 w 2426409"/>
              <a:gd name="connsiteY1" fmla="*/ 149630 h 1274301"/>
              <a:gd name="connsiteX2" fmla="*/ 2348528 w 2426409"/>
              <a:gd name="connsiteY2" fmla="*/ 790762 h 1274301"/>
              <a:gd name="connsiteX3" fmla="*/ 1444638 w 2426409"/>
              <a:gd name="connsiteY3" fmla="*/ 1274237 h 1274301"/>
              <a:gd name="connsiteX4" fmla="*/ 15232 w 2426409"/>
              <a:gd name="connsiteY4" fmla="*/ 506982 h 1274301"/>
              <a:gd name="connsiteX5" fmla="*/ 782486 w 2426409"/>
              <a:gd name="connsiteY5" fmla="*/ 23506 h 1274301"/>
              <a:gd name="connsiteX0" fmla="*/ 1030815 w 2674738"/>
              <a:gd name="connsiteY0" fmla="*/ 23506 h 1274301"/>
              <a:gd name="connsiteX1" fmla="*/ 2449712 w 2674738"/>
              <a:gd name="connsiteY1" fmla="*/ 149630 h 1274301"/>
              <a:gd name="connsiteX2" fmla="*/ 2596857 w 2674738"/>
              <a:gd name="connsiteY2" fmla="*/ 790762 h 1274301"/>
              <a:gd name="connsiteX3" fmla="*/ 1692967 w 2674738"/>
              <a:gd name="connsiteY3" fmla="*/ 1274237 h 1274301"/>
              <a:gd name="connsiteX4" fmla="*/ 11313 w 2674738"/>
              <a:gd name="connsiteY4" fmla="*/ 506982 h 1274301"/>
              <a:gd name="connsiteX5" fmla="*/ 1030815 w 2674738"/>
              <a:gd name="connsiteY5" fmla="*/ 23506 h 1274301"/>
              <a:gd name="connsiteX0" fmla="*/ 794714 w 2703461"/>
              <a:gd name="connsiteY0" fmla="*/ 27079 h 1256854"/>
              <a:gd name="connsiteX1" fmla="*/ 2465860 w 2703461"/>
              <a:gd name="connsiteY1" fmla="*/ 132183 h 1256854"/>
              <a:gd name="connsiteX2" fmla="*/ 2613005 w 2703461"/>
              <a:gd name="connsiteY2" fmla="*/ 773315 h 1256854"/>
              <a:gd name="connsiteX3" fmla="*/ 1709115 w 2703461"/>
              <a:gd name="connsiteY3" fmla="*/ 1256790 h 1256854"/>
              <a:gd name="connsiteX4" fmla="*/ 27461 w 2703461"/>
              <a:gd name="connsiteY4" fmla="*/ 489535 h 1256854"/>
              <a:gd name="connsiteX5" fmla="*/ 794714 w 2703461"/>
              <a:gd name="connsiteY5" fmla="*/ 27079 h 1256854"/>
              <a:gd name="connsiteX0" fmla="*/ 794714 w 2703461"/>
              <a:gd name="connsiteY0" fmla="*/ 27079 h 1258034"/>
              <a:gd name="connsiteX1" fmla="*/ 2465860 w 2703461"/>
              <a:gd name="connsiteY1" fmla="*/ 132183 h 1258034"/>
              <a:gd name="connsiteX2" fmla="*/ 2613005 w 2703461"/>
              <a:gd name="connsiteY2" fmla="*/ 773315 h 1258034"/>
              <a:gd name="connsiteX3" fmla="*/ 1709115 w 2703461"/>
              <a:gd name="connsiteY3" fmla="*/ 1256790 h 1258034"/>
              <a:gd name="connsiteX4" fmla="*/ 647571 w 2703461"/>
              <a:gd name="connsiteY4" fmla="*/ 899437 h 1258034"/>
              <a:gd name="connsiteX5" fmla="*/ 27461 w 2703461"/>
              <a:gd name="connsiteY5" fmla="*/ 489535 h 1258034"/>
              <a:gd name="connsiteX6" fmla="*/ 794714 w 2703461"/>
              <a:gd name="connsiteY6" fmla="*/ 27079 h 1258034"/>
              <a:gd name="connsiteX0" fmla="*/ 768429 w 2677176"/>
              <a:gd name="connsiteY0" fmla="*/ 27079 h 1258708"/>
              <a:gd name="connsiteX1" fmla="*/ 2439575 w 2677176"/>
              <a:gd name="connsiteY1" fmla="*/ 132183 h 1258708"/>
              <a:gd name="connsiteX2" fmla="*/ 2586720 w 2677176"/>
              <a:gd name="connsiteY2" fmla="*/ 773315 h 1258708"/>
              <a:gd name="connsiteX3" fmla="*/ 1682830 w 2677176"/>
              <a:gd name="connsiteY3" fmla="*/ 1256790 h 1258708"/>
              <a:gd name="connsiteX4" fmla="*/ 621286 w 2677176"/>
              <a:gd name="connsiteY4" fmla="*/ 994030 h 1258708"/>
              <a:gd name="connsiteX5" fmla="*/ 1176 w 2677176"/>
              <a:gd name="connsiteY5" fmla="*/ 489535 h 1258708"/>
              <a:gd name="connsiteX6" fmla="*/ 768429 w 2677176"/>
              <a:gd name="connsiteY6" fmla="*/ 27079 h 1258708"/>
              <a:gd name="connsiteX0" fmla="*/ 599135 w 2685144"/>
              <a:gd name="connsiteY0" fmla="*/ 27079 h 1258708"/>
              <a:gd name="connsiteX1" fmla="*/ 2438446 w 2685144"/>
              <a:gd name="connsiteY1" fmla="*/ 132183 h 1258708"/>
              <a:gd name="connsiteX2" fmla="*/ 2585591 w 2685144"/>
              <a:gd name="connsiteY2" fmla="*/ 773315 h 1258708"/>
              <a:gd name="connsiteX3" fmla="*/ 1681701 w 2685144"/>
              <a:gd name="connsiteY3" fmla="*/ 1256790 h 1258708"/>
              <a:gd name="connsiteX4" fmla="*/ 620157 w 2685144"/>
              <a:gd name="connsiteY4" fmla="*/ 994030 h 1258708"/>
              <a:gd name="connsiteX5" fmla="*/ 47 w 2685144"/>
              <a:gd name="connsiteY5" fmla="*/ 489535 h 1258708"/>
              <a:gd name="connsiteX6" fmla="*/ 599135 w 2685144"/>
              <a:gd name="connsiteY6" fmla="*/ 27079 h 1258708"/>
              <a:gd name="connsiteX0" fmla="*/ 599136 w 2713039"/>
              <a:gd name="connsiteY0" fmla="*/ 38010 h 1269639"/>
              <a:gd name="connsiteX1" fmla="*/ 2490998 w 2713039"/>
              <a:gd name="connsiteY1" fmla="*/ 111583 h 1269639"/>
              <a:gd name="connsiteX2" fmla="*/ 2585592 w 2713039"/>
              <a:gd name="connsiteY2" fmla="*/ 784246 h 1269639"/>
              <a:gd name="connsiteX3" fmla="*/ 1681702 w 2713039"/>
              <a:gd name="connsiteY3" fmla="*/ 1267721 h 1269639"/>
              <a:gd name="connsiteX4" fmla="*/ 620158 w 2713039"/>
              <a:gd name="connsiteY4" fmla="*/ 1004961 h 1269639"/>
              <a:gd name="connsiteX5" fmla="*/ 48 w 2713039"/>
              <a:gd name="connsiteY5" fmla="*/ 500466 h 1269639"/>
              <a:gd name="connsiteX6" fmla="*/ 599136 w 2713039"/>
              <a:gd name="connsiteY6" fmla="*/ 38010 h 1269639"/>
              <a:gd name="connsiteX0" fmla="*/ 599136 w 2737668"/>
              <a:gd name="connsiteY0" fmla="*/ 38968 h 1270597"/>
              <a:gd name="connsiteX1" fmla="*/ 2490998 w 2737668"/>
              <a:gd name="connsiteY1" fmla="*/ 112541 h 1270597"/>
              <a:gd name="connsiteX2" fmla="*/ 2627633 w 2737668"/>
              <a:gd name="connsiteY2" fmla="*/ 806225 h 1270597"/>
              <a:gd name="connsiteX3" fmla="*/ 1681702 w 2737668"/>
              <a:gd name="connsiteY3" fmla="*/ 1268679 h 1270597"/>
              <a:gd name="connsiteX4" fmla="*/ 620158 w 2737668"/>
              <a:gd name="connsiteY4" fmla="*/ 1005919 h 1270597"/>
              <a:gd name="connsiteX5" fmla="*/ 48 w 2737668"/>
              <a:gd name="connsiteY5" fmla="*/ 501424 h 1270597"/>
              <a:gd name="connsiteX6" fmla="*/ 599136 w 2737668"/>
              <a:gd name="connsiteY6" fmla="*/ 38968 h 1270597"/>
              <a:gd name="connsiteX0" fmla="*/ 599508 w 2738040"/>
              <a:gd name="connsiteY0" fmla="*/ 38968 h 1270154"/>
              <a:gd name="connsiteX1" fmla="*/ 2491370 w 2738040"/>
              <a:gd name="connsiteY1" fmla="*/ 112541 h 1270154"/>
              <a:gd name="connsiteX2" fmla="*/ 2628005 w 2738040"/>
              <a:gd name="connsiteY2" fmla="*/ 806225 h 1270154"/>
              <a:gd name="connsiteX3" fmla="*/ 1682074 w 2738040"/>
              <a:gd name="connsiteY3" fmla="*/ 1268679 h 1270154"/>
              <a:gd name="connsiteX4" fmla="*/ 525937 w 2738040"/>
              <a:gd name="connsiteY4" fmla="*/ 953368 h 1270154"/>
              <a:gd name="connsiteX5" fmla="*/ 420 w 2738040"/>
              <a:gd name="connsiteY5" fmla="*/ 501424 h 1270154"/>
              <a:gd name="connsiteX6" fmla="*/ 599508 w 2738040"/>
              <a:gd name="connsiteY6" fmla="*/ 38968 h 1270154"/>
              <a:gd name="connsiteX0" fmla="*/ 599494 w 2738026"/>
              <a:gd name="connsiteY0" fmla="*/ 38968 h 1270154"/>
              <a:gd name="connsiteX1" fmla="*/ 2491356 w 2738026"/>
              <a:gd name="connsiteY1" fmla="*/ 112541 h 1270154"/>
              <a:gd name="connsiteX2" fmla="*/ 2627991 w 2738026"/>
              <a:gd name="connsiteY2" fmla="*/ 806225 h 1270154"/>
              <a:gd name="connsiteX3" fmla="*/ 1682060 w 2738026"/>
              <a:gd name="connsiteY3" fmla="*/ 1268679 h 1270154"/>
              <a:gd name="connsiteX4" fmla="*/ 525923 w 2738026"/>
              <a:gd name="connsiteY4" fmla="*/ 953368 h 1270154"/>
              <a:gd name="connsiteX5" fmla="*/ 406 w 2738026"/>
              <a:gd name="connsiteY5" fmla="*/ 501424 h 1270154"/>
              <a:gd name="connsiteX6" fmla="*/ 599494 w 2738026"/>
              <a:gd name="connsiteY6" fmla="*/ 38968 h 1270154"/>
              <a:gd name="connsiteX0" fmla="*/ 603723 w 2742255"/>
              <a:gd name="connsiteY0" fmla="*/ 38968 h 1270154"/>
              <a:gd name="connsiteX1" fmla="*/ 2495585 w 2742255"/>
              <a:gd name="connsiteY1" fmla="*/ 112541 h 1270154"/>
              <a:gd name="connsiteX2" fmla="*/ 2632220 w 2742255"/>
              <a:gd name="connsiteY2" fmla="*/ 806225 h 1270154"/>
              <a:gd name="connsiteX3" fmla="*/ 1686289 w 2742255"/>
              <a:gd name="connsiteY3" fmla="*/ 1268679 h 1270154"/>
              <a:gd name="connsiteX4" fmla="*/ 530152 w 2742255"/>
              <a:gd name="connsiteY4" fmla="*/ 953368 h 1270154"/>
              <a:gd name="connsiteX5" fmla="*/ 4635 w 2742255"/>
              <a:gd name="connsiteY5" fmla="*/ 501424 h 1270154"/>
              <a:gd name="connsiteX6" fmla="*/ 603723 w 2742255"/>
              <a:gd name="connsiteY6" fmla="*/ 38968 h 1270154"/>
              <a:gd name="connsiteX0" fmla="*/ 599954 w 2738486"/>
              <a:gd name="connsiteY0" fmla="*/ 38968 h 1272303"/>
              <a:gd name="connsiteX1" fmla="*/ 2491816 w 2738486"/>
              <a:gd name="connsiteY1" fmla="*/ 112541 h 1272303"/>
              <a:gd name="connsiteX2" fmla="*/ 2628451 w 2738486"/>
              <a:gd name="connsiteY2" fmla="*/ 806225 h 1272303"/>
              <a:gd name="connsiteX3" fmla="*/ 1682520 w 2738486"/>
              <a:gd name="connsiteY3" fmla="*/ 1268679 h 1272303"/>
              <a:gd name="connsiteX4" fmla="*/ 694548 w 2738486"/>
              <a:gd name="connsiteY4" fmla="*/ 1090003 h 1272303"/>
              <a:gd name="connsiteX5" fmla="*/ 866 w 2738486"/>
              <a:gd name="connsiteY5" fmla="*/ 501424 h 1272303"/>
              <a:gd name="connsiteX6" fmla="*/ 599954 w 2738486"/>
              <a:gd name="connsiteY6" fmla="*/ 38968 h 127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8486" h="1272303">
                <a:moveTo>
                  <a:pt x="599954" y="38968"/>
                </a:moveTo>
                <a:cubicBezTo>
                  <a:pt x="1015112" y="-25846"/>
                  <a:pt x="2153733" y="-15335"/>
                  <a:pt x="2491816" y="112541"/>
                </a:cubicBezTo>
                <a:cubicBezTo>
                  <a:pt x="2829899" y="240417"/>
                  <a:pt x="2763334" y="613535"/>
                  <a:pt x="2628451" y="806225"/>
                </a:cubicBezTo>
                <a:cubicBezTo>
                  <a:pt x="2493568" y="998915"/>
                  <a:pt x="2010092" y="1247659"/>
                  <a:pt x="1682520" y="1268679"/>
                </a:cubicBezTo>
                <a:cubicBezTo>
                  <a:pt x="1354948" y="1289699"/>
                  <a:pt x="974824" y="1217879"/>
                  <a:pt x="694548" y="1090003"/>
                </a:cubicBezTo>
                <a:cubicBezTo>
                  <a:pt x="424783" y="941106"/>
                  <a:pt x="16632" y="676596"/>
                  <a:pt x="866" y="501424"/>
                </a:cubicBezTo>
                <a:cubicBezTo>
                  <a:pt x="-14900" y="326252"/>
                  <a:pt x="184796" y="103782"/>
                  <a:pt x="599954" y="38968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30000">
                <a:schemeClr val="bg1"/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6744912" y="4257745"/>
            <a:ext cx="1770438" cy="822547"/>
          </a:xfrm>
          <a:custGeom>
            <a:avLst/>
            <a:gdLst>
              <a:gd name="connsiteX0" fmla="*/ 936282 w 2355343"/>
              <a:gd name="connsiteY0" fmla="*/ 63809 h 1020362"/>
              <a:gd name="connsiteX1" fmla="*/ 1808641 w 2355343"/>
              <a:gd name="connsiteY1" fmla="*/ 53299 h 1020362"/>
              <a:gd name="connsiteX2" fmla="*/ 2334158 w 2355343"/>
              <a:gd name="connsiteY2" fmla="*/ 505244 h 1020362"/>
              <a:gd name="connsiteX3" fmla="*/ 1093937 w 2355343"/>
              <a:gd name="connsiteY3" fmla="*/ 1020251 h 1020362"/>
              <a:gd name="connsiteX4" fmla="*/ 862 w 2355343"/>
              <a:gd name="connsiteY4" fmla="*/ 547285 h 1020362"/>
              <a:gd name="connsiteX5" fmla="*/ 936282 w 2355343"/>
              <a:gd name="connsiteY5" fmla="*/ 63809 h 1020362"/>
              <a:gd name="connsiteX0" fmla="*/ 936282 w 2355343"/>
              <a:gd name="connsiteY0" fmla="*/ 56594 h 1013116"/>
              <a:gd name="connsiteX1" fmla="*/ 1808641 w 2355343"/>
              <a:gd name="connsiteY1" fmla="*/ 46084 h 1013116"/>
              <a:gd name="connsiteX2" fmla="*/ 2334158 w 2355343"/>
              <a:gd name="connsiteY2" fmla="*/ 498029 h 1013116"/>
              <a:gd name="connsiteX3" fmla="*/ 1093937 w 2355343"/>
              <a:gd name="connsiteY3" fmla="*/ 1013036 h 1013116"/>
              <a:gd name="connsiteX4" fmla="*/ 862 w 2355343"/>
              <a:gd name="connsiteY4" fmla="*/ 413946 h 1013116"/>
              <a:gd name="connsiteX5" fmla="*/ 936282 w 2355343"/>
              <a:gd name="connsiteY5" fmla="*/ 56594 h 1013116"/>
              <a:gd name="connsiteX0" fmla="*/ 771191 w 2359575"/>
              <a:gd name="connsiteY0" fmla="*/ 122282 h 984209"/>
              <a:gd name="connsiteX1" fmla="*/ 1811716 w 2359575"/>
              <a:gd name="connsiteY1" fmla="*/ 17179 h 984209"/>
              <a:gd name="connsiteX2" fmla="*/ 2337233 w 2359575"/>
              <a:gd name="connsiteY2" fmla="*/ 469124 h 984209"/>
              <a:gd name="connsiteX3" fmla="*/ 1097012 w 2359575"/>
              <a:gd name="connsiteY3" fmla="*/ 984131 h 984209"/>
              <a:gd name="connsiteX4" fmla="*/ 3937 w 2359575"/>
              <a:gd name="connsiteY4" fmla="*/ 385041 h 984209"/>
              <a:gd name="connsiteX5" fmla="*/ 771191 w 2359575"/>
              <a:gd name="connsiteY5" fmla="*/ 122282 h 984209"/>
              <a:gd name="connsiteX0" fmla="*/ 771156 w 2356731"/>
              <a:gd name="connsiteY0" fmla="*/ 52261 h 914188"/>
              <a:gd name="connsiteX1" fmla="*/ 1780150 w 2356731"/>
              <a:gd name="connsiteY1" fmla="*/ 31240 h 914188"/>
              <a:gd name="connsiteX2" fmla="*/ 2337198 w 2356731"/>
              <a:gd name="connsiteY2" fmla="*/ 399103 h 914188"/>
              <a:gd name="connsiteX3" fmla="*/ 1096977 w 2356731"/>
              <a:gd name="connsiteY3" fmla="*/ 914110 h 914188"/>
              <a:gd name="connsiteX4" fmla="*/ 3902 w 2356731"/>
              <a:gd name="connsiteY4" fmla="*/ 315020 h 914188"/>
              <a:gd name="connsiteX5" fmla="*/ 771156 w 2356731"/>
              <a:gd name="connsiteY5" fmla="*/ 52261 h 914188"/>
              <a:gd name="connsiteX0" fmla="*/ 771156 w 2255689"/>
              <a:gd name="connsiteY0" fmla="*/ 60713 h 922640"/>
              <a:gd name="connsiteX1" fmla="*/ 1780150 w 2255689"/>
              <a:gd name="connsiteY1" fmla="*/ 39692 h 922640"/>
              <a:gd name="connsiteX2" fmla="*/ 2232095 w 2255689"/>
              <a:gd name="connsiteY2" fmla="*/ 523169 h 922640"/>
              <a:gd name="connsiteX3" fmla="*/ 1096977 w 2255689"/>
              <a:gd name="connsiteY3" fmla="*/ 922562 h 922640"/>
              <a:gd name="connsiteX4" fmla="*/ 3902 w 2255689"/>
              <a:gd name="connsiteY4" fmla="*/ 323472 h 922640"/>
              <a:gd name="connsiteX5" fmla="*/ 771156 w 2255689"/>
              <a:gd name="connsiteY5" fmla="*/ 60713 h 922640"/>
              <a:gd name="connsiteX0" fmla="*/ 771156 w 2232351"/>
              <a:gd name="connsiteY0" fmla="*/ 60713 h 922640"/>
              <a:gd name="connsiteX1" fmla="*/ 1780150 w 2232351"/>
              <a:gd name="connsiteY1" fmla="*/ 39692 h 922640"/>
              <a:gd name="connsiteX2" fmla="*/ 2232095 w 2232351"/>
              <a:gd name="connsiteY2" fmla="*/ 523169 h 922640"/>
              <a:gd name="connsiteX3" fmla="*/ 1096977 w 2232351"/>
              <a:gd name="connsiteY3" fmla="*/ 922562 h 922640"/>
              <a:gd name="connsiteX4" fmla="*/ 3902 w 2232351"/>
              <a:gd name="connsiteY4" fmla="*/ 323472 h 922640"/>
              <a:gd name="connsiteX5" fmla="*/ 771156 w 2232351"/>
              <a:gd name="connsiteY5" fmla="*/ 60713 h 922640"/>
              <a:gd name="connsiteX0" fmla="*/ 771156 w 2232351"/>
              <a:gd name="connsiteY0" fmla="*/ 55328 h 917255"/>
              <a:gd name="connsiteX1" fmla="*/ 1780150 w 2232351"/>
              <a:gd name="connsiteY1" fmla="*/ 34307 h 917255"/>
              <a:gd name="connsiteX2" fmla="*/ 2232095 w 2232351"/>
              <a:gd name="connsiteY2" fmla="*/ 444211 h 917255"/>
              <a:gd name="connsiteX3" fmla="*/ 1096977 w 2232351"/>
              <a:gd name="connsiteY3" fmla="*/ 917177 h 917255"/>
              <a:gd name="connsiteX4" fmla="*/ 3902 w 2232351"/>
              <a:gd name="connsiteY4" fmla="*/ 318087 h 917255"/>
              <a:gd name="connsiteX5" fmla="*/ 771156 w 2232351"/>
              <a:gd name="connsiteY5" fmla="*/ 55328 h 917255"/>
              <a:gd name="connsiteX0" fmla="*/ 771156 w 2232351"/>
              <a:gd name="connsiteY0" fmla="*/ 9202 h 1091853"/>
              <a:gd name="connsiteX1" fmla="*/ 1780150 w 2232351"/>
              <a:gd name="connsiteY1" fmla="*/ 208898 h 1091853"/>
              <a:gd name="connsiteX2" fmla="*/ 2232095 w 2232351"/>
              <a:gd name="connsiteY2" fmla="*/ 618802 h 1091853"/>
              <a:gd name="connsiteX3" fmla="*/ 1096977 w 2232351"/>
              <a:gd name="connsiteY3" fmla="*/ 1091768 h 1091853"/>
              <a:gd name="connsiteX4" fmla="*/ 3902 w 2232351"/>
              <a:gd name="connsiteY4" fmla="*/ 492678 h 1091853"/>
              <a:gd name="connsiteX5" fmla="*/ 771156 w 2232351"/>
              <a:gd name="connsiteY5" fmla="*/ 9202 h 1091853"/>
              <a:gd name="connsiteX0" fmla="*/ 771405 w 2292176"/>
              <a:gd name="connsiteY0" fmla="*/ 33877 h 1116528"/>
              <a:gd name="connsiteX1" fmla="*/ 1990606 w 2292176"/>
              <a:gd name="connsiteY1" fmla="*/ 107449 h 1116528"/>
              <a:gd name="connsiteX2" fmla="*/ 2232344 w 2292176"/>
              <a:gd name="connsiteY2" fmla="*/ 643477 h 1116528"/>
              <a:gd name="connsiteX3" fmla="*/ 1097226 w 2292176"/>
              <a:gd name="connsiteY3" fmla="*/ 1116443 h 1116528"/>
              <a:gd name="connsiteX4" fmla="*/ 4151 w 2292176"/>
              <a:gd name="connsiteY4" fmla="*/ 517353 h 1116528"/>
              <a:gd name="connsiteX5" fmla="*/ 771405 w 2292176"/>
              <a:gd name="connsiteY5" fmla="*/ 33877 h 1116528"/>
              <a:gd name="connsiteX0" fmla="*/ 771672 w 2371330"/>
              <a:gd name="connsiteY0" fmla="*/ 19835 h 1102486"/>
              <a:gd name="connsiteX1" fmla="*/ 2190569 w 2371330"/>
              <a:gd name="connsiteY1" fmla="*/ 145959 h 1102486"/>
              <a:gd name="connsiteX2" fmla="*/ 2232611 w 2371330"/>
              <a:gd name="connsiteY2" fmla="*/ 629435 h 1102486"/>
              <a:gd name="connsiteX3" fmla="*/ 1097493 w 2371330"/>
              <a:gd name="connsiteY3" fmla="*/ 1102401 h 1102486"/>
              <a:gd name="connsiteX4" fmla="*/ 4418 w 2371330"/>
              <a:gd name="connsiteY4" fmla="*/ 503311 h 1102486"/>
              <a:gd name="connsiteX5" fmla="*/ 771672 w 2371330"/>
              <a:gd name="connsiteY5" fmla="*/ 19835 h 1102486"/>
              <a:gd name="connsiteX0" fmla="*/ 771672 w 2440055"/>
              <a:gd name="connsiteY0" fmla="*/ 23506 h 1106157"/>
              <a:gd name="connsiteX1" fmla="*/ 2190569 w 2440055"/>
              <a:gd name="connsiteY1" fmla="*/ 149630 h 1106157"/>
              <a:gd name="connsiteX2" fmla="*/ 2337714 w 2440055"/>
              <a:gd name="connsiteY2" fmla="*/ 790762 h 1106157"/>
              <a:gd name="connsiteX3" fmla="*/ 1097493 w 2440055"/>
              <a:gd name="connsiteY3" fmla="*/ 1106072 h 1106157"/>
              <a:gd name="connsiteX4" fmla="*/ 4418 w 2440055"/>
              <a:gd name="connsiteY4" fmla="*/ 506982 h 1106157"/>
              <a:gd name="connsiteX5" fmla="*/ 771672 w 2440055"/>
              <a:gd name="connsiteY5" fmla="*/ 23506 h 1106157"/>
              <a:gd name="connsiteX0" fmla="*/ 782486 w 2426409"/>
              <a:gd name="connsiteY0" fmla="*/ 23506 h 1274301"/>
              <a:gd name="connsiteX1" fmla="*/ 2201383 w 2426409"/>
              <a:gd name="connsiteY1" fmla="*/ 149630 h 1274301"/>
              <a:gd name="connsiteX2" fmla="*/ 2348528 w 2426409"/>
              <a:gd name="connsiteY2" fmla="*/ 790762 h 1274301"/>
              <a:gd name="connsiteX3" fmla="*/ 1444638 w 2426409"/>
              <a:gd name="connsiteY3" fmla="*/ 1274237 h 1274301"/>
              <a:gd name="connsiteX4" fmla="*/ 15232 w 2426409"/>
              <a:gd name="connsiteY4" fmla="*/ 506982 h 1274301"/>
              <a:gd name="connsiteX5" fmla="*/ 782486 w 2426409"/>
              <a:gd name="connsiteY5" fmla="*/ 23506 h 1274301"/>
              <a:gd name="connsiteX0" fmla="*/ 1030815 w 2674738"/>
              <a:gd name="connsiteY0" fmla="*/ 23506 h 1274301"/>
              <a:gd name="connsiteX1" fmla="*/ 2449712 w 2674738"/>
              <a:gd name="connsiteY1" fmla="*/ 149630 h 1274301"/>
              <a:gd name="connsiteX2" fmla="*/ 2596857 w 2674738"/>
              <a:gd name="connsiteY2" fmla="*/ 790762 h 1274301"/>
              <a:gd name="connsiteX3" fmla="*/ 1692967 w 2674738"/>
              <a:gd name="connsiteY3" fmla="*/ 1274237 h 1274301"/>
              <a:gd name="connsiteX4" fmla="*/ 11313 w 2674738"/>
              <a:gd name="connsiteY4" fmla="*/ 506982 h 1274301"/>
              <a:gd name="connsiteX5" fmla="*/ 1030815 w 2674738"/>
              <a:gd name="connsiteY5" fmla="*/ 23506 h 1274301"/>
              <a:gd name="connsiteX0" fmla="*/ 794714 w 2703461"/>
              <a:gd name="connsiteY0" fmla="*/ 27079 h 1256854"/>
              <a:gd name="connsiteX1" fmla="*/ 2465860 w 2703461"/>
              <a:gd name="connsiteY1" fmla="*/ 132183 h 1256854"/>
              <a:gd name="connsiteX2" fmla="*/ 2613005 w 2703461"/>
              <a:gd name="connsiteY2" fmla="*/ 773315 h 1256854"/>
              <a:gd name="connsiteX3" fmla="*/ 1709115 w 2703461"/>
              <a:gd name="connsiteY3" fmla="*/ 1256790 h 1256854"/>
              <a:gd name="connsiteX4" fmla="*/ 27461 w 2703461"/>
              <a:gd name="connsiteY4" fmla="*/ 489535 h 1256854"/>
              <a:gd name="connsiteX5" fmla="*/ 794714 w 2703461"/>
              <a:gd name="connsiteY5" fmla="*/ 27079 h 1256854"/>
              <a:gd name="connsiteX0" fmla="*/ 794714 w 2703461"/>
              <a:gd name="connsiteY0" fmla="*/ 27079 h 1258034"/>
              <a:gd name="connsiteX1" fmla="*/ 2465860 w 2703461"/>
              <a:gd name="connsiteY1" fmla="*/ 132183 h 1258034"/>
              <a:gd name="connsiteX2" fmla="*/ 2613005 w 2703461"/>
              <a:gd name="connsiteY2" fmla="*/ 773315 h 1258034"/>
              <a:gd name="connsiteX3" fmla="*/ 1709115 w 2703461"/>
              <a:gd name="connsiteY3" fmla="*/ 1256790 h 1258034"/>
              <a:gd name="connsiteX4" fmla="*/ 647571 w 2703461"/>
              <a:gd name="connsiteY4" fmla="*/ 899437 h 1258034"/>
              <a:gd name="connsiteX5" fmla="*/ 27461 w 2703461"/>
              <a:gd name="connsiteY5" fmla="*/ 489535 h 1258034"/>
              <a:gd name="connsiteX6" fmla="*/ 794714 w 2703461"/>
              <a:gd name="connsiteY6" fmla="*/ 27079 h 1258034"/>
              <a:gd name="connsiteX0" fmla="*/ 768429 w 2677176"/>
              <a:gd name="connsiteY0" fmla="*/ 27079 h 1258708"/>
              <a:gd name="connsiteX1" fmla="*/ 2439575 w 2677176"/>
              <a:gd name="connsiteY1" fmla="*/ 132183 h 1258708"/>
              <a:gd name="connsiteX2" fmla="*/ 2586720 w 2677176"/>
              <a:gd name="connsiteY2" fmla="*/ 773315 h 1258708"/>
              <a:gd name="connsiteX3" fmla="*/ 1682830 w 2677176"/>
              <a:gd name="connsiteY3" fmla="*/ 1256790 h 1258708"/>
              <a:gd name="connsiteX4" fmla="*/ 621286 w 2677176"/>
              <a:gd name="connsiteY4" fmla="*/ 994030 h 1258708"/>
              <a:gd name="connsiteX5" fmla="*/ 1176 w 2677176"/>
              <a:gd name="connsiteY5" fmla="*/ 489535 h 1258708"/>
              <a:gd name="connsiteX6" fmla="*/ 768429 w 2677176"/>
              <a:gd name="connsiteY6" fmla="*/ 27079 h 1258708"/>
              <a:gd name="connsiteX0" fmla="*/ 599135 w 2685144"/>
              <a:gd name="connsiteY0" fmla="*/ 27079 h 1258708"/>
              <a:gd name="connsiteX1" fmla="*/ 2438446 w 2685144"/>
              <a:gd name="connsiteY1" fmla="*/ 132183 h 1258708"/>
              <a:gd name="connsiteX2" fmla="*/ 2585591 w 2685144"/>
              <a:gd name="connsiteY2" fmla="*/ 773315 h 1258708"/>
              <a:gd name="connsiteX3" fmla="*/ 1681701 w 2685144"/>
              <a:gd name="connsiteY3" fmla="*/ 1256790 h 1258708"/>
              <a:gd name="connsiteX4" fmla="*/ 620157 w 2685144"/>
              <a:gd name="connsiteY4" fmla="*/ 994030 h 1258708"/>
              <a:gd name="connsiteX5" fmla="*/ 47 w 2685144"/>
              <a:gd name="connsiteY5" fmla="*/ 489535 h 1258708"/>
              <a:gd name="connsiteX6" fmla="*/ 599135 w 2685144"/>
              <a:gd name="connsiteY6" fmla="*/ 27079 h 1258708"/>
              <a:gd name="connsiteX0" fmla="*/ 599136 w 2713039"/>
              <a:gd name="connsiteY0" fmla="*/ 38010 h 1269639"/>
              <a:gd name="connsiteX1" fmla="*/ 2490998 w 2713039"/>
              <a:gd name="connsiteY1" fmla="*/ 111583 h 1269639"/>
              <a:gd name="connsiteX2" fmla="*/ 2585592 w 2713039"/>
              <a:gd name="connsiteY2" fmla="*/ 784246 h 1269639"/>
              <a:gd name="connsiteX3" fmla="*/ 1681702 w 2713039"/>
              <a:gd name="connsiteY3" fmla="*/ 1267721 h 1269639"/>
              <a:gd name="connsiteX4" fmla="*/ 620158 w 2713039"/>
              <a:gd name="connsiteY4" fmla="*/ 1004961 h 1269639"/>
              <a:gd name="connsiteX5" fmla="*/ 48 w 2713039"/>
              <a:gd name="connsiteY5" fmla="*/ 500466 h 1269639"/>
              <a:gd name="connsiteX6" fmla="*/ 599136 w 2713039"/>
              <a:gd name="connsiteY6" fmla="*/ 38010 h 1269639"/>
              <a:gd name="connsiteX0" fmla="*/ 599136 w 2737668"/>
              <a:gd name="connsiteY0" fmla="*/ 38968 h 1270597"/>
              <a:gd name="connsiteX1" fmla="*/ 2490998 w 2737668"/>
              <a:gd name="connsiteY1" fmla="*/ 112541 h 1270597"/>
              <a:gd name="connsiteX2" fmla="*/ 2627633 w 2737668"/>
              <a:gd name="connsiteY2" fmla="*/ 806225 h 1270597"/>
              <a:gd name="connsiteX3" fmla="*/ 1681702 w 2737668"/>
              <a:gd name="connsiteY3" fmla="*/ 1268679 h 1270597"/>
              <a:gd name="connsiteX4" fmla="*/ 620158 w 2737668"/>
              <a:gd name="connsiteY4" fmla="*/ 1005919 h 1270597"/>
              <a:gd name="connsiteX5" fmla="*/ 48 w 2737668"/>
              <a:gd name="connsiteY5" fmla="*/ 501424 h 1270597"/>
              <a:gd name="connsiteX6" fmla="*/ 599136 w 2737668"/>
              <a:gd name="connsiteY6" fmla="*/ 38968 h 1270597"/>
              <a:gd name="connsiteX0" fmla="*/ 599508 w 2738040"/>
              <a:gd name="connsiteY0" fmla="*/ 38968 h 1270154"/>
              <a:gd name="connsiteX1" fmla="*/ 2491370 w 2738040"/>
              <a:gd name="connsiteY1" fmla="*/ 112541 h 1270154"/>
              <a:gd name="connsiteX2" fmla="*/ 2628005 w 2738040"/>
              <a:gd name="connsiteY2" fmla="*/ 806225 h 1270154"/>
              <a:gd name="connsiteX3" fmla="*/ 1682074 w 2738040"/>
              <a:gd name="connsiteY3" fmla="*/ 1268679 h 1270154"/>
              <a:gd name="connsiteX4" fmla="*/ 525937 w 2738040"/>
              <a:gd name="connsiteY4" fmla="*/ 953368 h 1270154"/>
              <a:gd name="connsiteX5" fmla="*/ 420 w 2738040"/>
              <a:gd name="connsiteY5" fmla="*/ 501424 h 1270154"/>
              <a:gd name="connsiteX6" fmla="*/ 599508 w 2738040"/>
              <a:gd name="connsiteY6" fmla="*/ 38968 h 1270154"/>
              <a:gd name="connsiteX0" fmla="*/ 599494 w 2738026"/>
              <a:gd name="connsiteY0" fmla="*/ 38968 h 1270154"/>
              <a:gd name="connsiteX1" fmla="*/ 2491356 w 2738026"/>
              <a:gd name="connsiteY1" fmla="*/ 112541 h 1270154"/>
              <a:gd name="connsiteX2" fmla="*/ 2627991 w 2738026"/>
              <a:gd name="connsiteY2" fmla="*/ 806225 h 1270154"/>
              <a:gd name="connsiteX3" fmla="*/ 1682060 w 2738026"/>
              <a:gd name="connsiteY3" fmla="*/ 1268679 h 1270154"/>
              <a:gd name="connsiteX4" fmla="*/ 525923 w 2738026"/>
              <a:gd name="connsiteY4" fmla="*/ 953368 h 1270154"/>
              <a:gd name="connsiteX5" fmla="*/ 406 w 2738026"/>
              <a:gd name="connsiteY5" fmla="*/ 501424 h 1270154"/>
              <a:gd name="connsiteX6" fmla="*/ 599494 w 2738026"/>
              <a:gd name="connsiteY6" fmla="*/ 38968 h 1270154"/>
              <a:gd name="connsiteX0" fmla="*/ 603723 w 2742255"/>
              <a:gd name="connsiteY0" fmla="*/ 38968 h 1270154"/>
              <a:gd name="connsiteX1" fmla="*/ 2495585 w 2742255"/>
              <a:gd name="connsiteY1" fmla="*/ 112541 h 1270154"/>
              <a:gd name="connsiteX2" fmla="*/ 2632220 w 2742255"/>
              <a:gd name="connsiteY2" fmla="*/ 806225 h 1270154"/>
              <a:gd name="connsiteX3" fmla="*/ 1686289 w 2742255"/>
              <a:gd name="connsiteY3" fmla="*/ 1268679 h 1270154"/>
              <a:gd name="connsiteX4" fmla="*/ 530152 w 2742255"/>
              <a:gd name="connsiteY4" fmla="*/ 953368 h 1270154"/>
              <a:gd name="connsiteX5" fmla="*/ 4635 w 2742255"/>
              <a:gd name="connsiteY5" fmla="*/ 501424 h 1270154"/>
              <a:gd name="connsiteX6" fmla="*/ 603723 w 2742255"/>
              <a:gd name="connsiteY6" fmla="*/ 38968 h 1270154"/>
              <a:gd name="connsiteX0" fmla="*/ 599954 w 2738486"/>
              <a:gd name="connsiteY0" fmla="*/ 38968 h 1272303"/>
              <a:gd name="connsiteX1" fmla="*/ 2491816 w 2738486"/>
              <a:gd name="connsiteY1" fmla="*/ 112541 h 1272303"/>
              <a:gd name="connsiteX2" fmla="*/ 2628451 w 2738486"/>
              <a:gd name="connsiteY2" fmla="*/ 806225 h 1272303"/>
              <a:gd name="connsiteX3" fmla="*/ 1682520 w 2738486"/>
              <a:gd name="connsiteY3" fmla="*/ 1268679 h 1272303"/>
              <a:gd name="connsiteX4" fmla="*/ 694548 w 2738486"/>
              <a:gd name="connsiteY4" fmla="*/ 1090003 h 1272303"/>
              <a:gd name="connsiteX5" fmla="*/ 866 w 2738486"/>
              <a:gd name="connsiteY5" fmla="*/ 501424 h 1272303"/>
              <a:gd name="connsiteX6" fmla="*/ 599954 w 2738486"/>
              <a:gd name="connsiteY6" fmla="*/ 38968 h 127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8486" h="1272303">
                <a:moveTo>
                  <a:pt x="599954" y="38968"/>
                </a:moveTo>
                <a:cubicBezTo>
                  <a:pt x="1015112" y="-25846"/>
                  <a:pt x="2153733" y="-15335"/>
                  <a:pt x="2491816" y="112541"/>
                </a:cubicBezTo>
                <a:cubicBezTo>
                  <a:pt x="2829899" y="240417"/>
                  <a:pt x="2763334" y="613535"/>
                  <a:pt x="2628451" y="806225"/>
                </a:cubicBezTo>
                <a:cubicBezTo>
                  <a:pt x="2493568" y="998915"/>
                  <a:pt x="2010092" y="1247659"/>
                  <a:pt x="1682520" y="1268679"/>
                </a:cubicBezTo>
                <a:cubicBezTo>
                  <a:pt x="1354948" y="1289699"/>
                  <a:pt x="974824" y="1217879"/>
                  <a:pt x="694548" y="1090003"/>
                </a:cubicBezTo>
                <a:cubicBezTo>
                  <a:pt x="424783" y="941106"/>
                  <a:pt x="16632" y="676596"/>
                  <a:pt x="866" y="501424"/>
                </a:cubicBezTo>
                <a:cubicBezTo>
                  <a:pt x="-14900" y="326252"/>
                  <a:pt x="184796" y="103782"/>
                  <a:pt x="599954" y="38968"/>
                </a:cubicBezTo>
                <a:close/>
              </a:path>
            </a:pathLst>
          </a:custGeom>
          <a:gradFill flip="none" rotWithShape="1">
            <a:gsLst>
              <a:gs pos="65000">
                <a:schemeClr val="bg2">
                  <a:lumMod val="50000"/>
                </a:schemeClr>
              </a:gs>
              <a:gs pos="85000">
                <a:schemeClr val="bg1"/>
              </a:gs>
              <a:gs pos="30000">
                <a:schemeClr val="bg1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401683" y="3244931"/>
            <a:ext cx="935421" cy="4754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9877012">
            <a:off x="2124739" y="3060264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Repression</a:t>
            </a:r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560410" y="4196616"/>
            <a:ext cx="965406" cy="4587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655532">
            <a:off x="2131888" y="4241307"/>
            <a:ext cx="112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Activation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16900" y="3540200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High affinity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816900" y="4799531"/>
            <a:ext cx="1278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 affinity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5590606" y="4984197"/>
            <a:ext cx="935421" cy="4754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386690" y="4056780"/>
            <a:ext cx="965406" cy="4587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9877012">
            <a:off x="5519021" y="5252576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Repression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 rot="1655532">
            <a:off x="5478920" y="4018782"/>
            <a:ext cx="112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Activation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41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/>
      <p:bldP spid="11" grpId="0"/>
      <p:bldP spid="12" grpId="0"/>
      <p:bldP spid="13" grpId="0"/>
      <p:bldP spid="16" grpId="0"/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541014" cy="2917063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Courey</a:t>
            </a:r>
            <a:r>
              <a:rPr lang="en-US" sz="2400" dirty="0" smtClean="0"/>
              <a:t> Lab</a:t>
            </a:r>
          </a:p>
          <a:p>
            <a:pPr lvl="1"/>
            <a:r>
              <a:rPr lang="en-US" sz="2000" dirty="0" smtClean="0"/>
              <a:t>Albert </a:t>
            </a:r>
            <a:r>
              <a:rPr lang="en-US" sz="2000" dirty="0" err="1" smtClean="0"/>
              <a:t>Courey</a:t>
            </a:r>
            <a:endParaRPr lang="en-US" sz="2000" dirty="0" smtClean="0"/>
          </a:p>
          <a:p>
            <a:pPr lvl="1"/>
            <a:r>
              <a:rPr lang="en-US" sz="2000" dirty="0" smtClean="0"/>
              <a:t>Joseph Cao</a:t>
            </a:r>
          </a:p>
          <a:p>
            <a:pPr lvl="1"/>
            <a:r>
              <a:rPr lang="en-US" sz="2000" dirty="0" smtClean="0"/>
              <a:t>Kenny Chen</a:t>
            </a:r>
          </a:p>
          <a:p>
            <a:pPr lvl="1"/>
            <a:r>
              <a:rPr lang="en-US" sz="2000" dirty="0"/>
              <a:t>Mitchell </a:t>
            </a:r>
            <a:r>
              <a:rPr lang="en-US" sz="2000" dirty="0" smtClean="0"/>
              <a:t>Kim </a:t>
            </a:r>
          </a:p>
          <a:p>
            <a:pPr lvl="1"/>
            <a:r>
              <a:rPr lang="en-US" sz="2000" dirty="0" smtClean="0"/>
              <a:t>Pak </a:t>
            </a:r>
            <a:r>
              <a:rPr lang="en-US" sz="2000" dirty="0" err="1" smtClean="0"/>
              <a:t>Kwong</a:t>
            </a:r>
            <a:endParaRPr lang="en-US" sz="2000" dirty="0" smtClean="0"/>
          </a:p>
          <a:p>
            <a:pPr lvl="1"/>
            <a:r>
              <a:rPr lang="en-US" sz="2000" dirty="0" err="1"/>
              <a:t>Wiam</a:t>
            </a:r>
            <a:r>
              <a:rPr lang="en-US" sz="2000" dirty="0"/>
              <a:t> </a:t>
            </a:r>
            <a:r>
              <a:rPr lang="en-US" sz="2000" dirty="0" err="1" smtClean="0"/>
              <a:t>Turki-Judeh</a:t>
            </a:r>
            <a:endParaRPr lang="en-US" sz="2000" dirty="0" smtClean="0"/>
          </a:p>
          <a:p>
            <a:pPr lvl="1"/>
            <a:r>
              <a:rPr lang="en-US" sz="2000" dirty="0" smtClean="0"/>
              <a:t>Tom </a:t>
            </a:r>
            <a:r>
              <a:rPr lang="en-US" sz="2000" dirty="0" err="1" smtClean="0"/>
              <a:t>Yau</a:t>
            </a:r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169664" y="1825625"/>
            <a:ext cx="3541014" cy="2917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Committee</a:t>
            </a:r>
          </a:p>
          <a:p>
            <a:pPr lvl="1"/>
            <a:r>
              <a:rPr lang="en-US" sz="2000" dirty="0"/>
              <a:t>Dr. James Bowie</a:t>
            </a:r>
          </a:p>
          <a:p>
            <a:pPr lvl="1"/>
            <a:r>
              <a:rPr lang="en-US" sz="2000" dirty="0"/>
              <a:t>Dr. </a:t>
            </a:r>
            <a:r>
              <a:rPr lang="en-US" sz="2000" dirty="0" smtClean="0"/>
              <a:t>Michael </a:t>
            </a:r>
            <a:r>
              <a:rPr lang="en-US" sz="2000" dirty="0"/>
              <a:t>Carey</a:t>
            </a:r>
          </a:p>
          <a:p>
            <a:pPr lvl="1"/>
            <a:r>
              <a:rPr lang="en-US" sz="2000" dirty="0"/>
              <a:t>Dr. </a:t>
            </a:r>
            <a:r>
              <a:rPr lang="en-US" sz="2000" dirty="0" smtClean="0"/>
              <a:t>Catherine </a:t>
            </a:r>
            <a:r>
              <a:rPr lang="en-US" sz="2000" dirty="0"/>
              <a:t>Clarke</a:t>
            </a:r>
          </a:p>
          <a:p>
            <a:pPr lvl="1"/>
            <a:r>
              <a:rPr lang="en-US" sz="2000" dirty="0"/>
              <a:t>Dr. Volker </a:t>
            </a:r>
            <a:r>
              <a:rPr lang="en-US" sz="2000" dirty="0" smtClean="0"/>
              <a:t>Hartenstein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628650" y="4742688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Collaborators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/>
              <a:t>Sean Gallaher (Merchant Lab)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/>
              <a:t>Kelvin Zhang (</a:t>
            </a:r>
            <a:r>
              <a:rPr lang="en-US" sz="2000" dirty="0" err="1" smtClean="0"/>
              <a:t>Zipursky</a:t>
            </a:r>
            <a:r>
              <a:rPr lang="en-US" sz="2000" dirty="0" smtClean="0"/>
              <a:t> Lab)</a:t>
            </a:r>
          </a:p>
        </p:txBody>
      </p:sp>
    </p:spTree>
    <p:extLst>
      <p:ext uri="{BB962C8B-B14F-4D97-AF65-F5344CB8AC3E}">
        <p14:creationId xmlns:p14="http://schemas.microsoft.com/office/powerpoint/2010/main" val="95630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These gradients are the primary determinates of cellular fate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538725" y="3121196"/>
            <a:ext cx="2166672" cy="2166672"/>
            <a:chOff x="3732028" y="3657600"/>
            <a:chExt cx="1828800" cy="1828800"/>
          </a:xfrm>
        </p:grpSpPr>
        <p:sp>
          <p:nvSpPr>
            <p:cNvPr id="5" name="Oval 4"/>
            <p:cNvSpPr/>
            <p:nvPr/>
          </p:nvSpPr>
          <p:spPr>
            <a:xfrm>
              <a:off x="3732028" y="3657600"/>
              <a:ext cx="1828800" cy="1828800"/>
            </a:xfrm>
            <a:prstGeom prst="ellipse">
              <a:avLst/>
            </a:prstGeom>
            <a:gradFill flip="none" rotWithShape="1">
              <a:gsLst>
                <a:gs pos="15000">
                  <a:schemeClr val="accent1">
                    <a:lumMod val="0"/>
                    <a:lumOff val="100000"/>
                  </a:schemeClr>
                </a:gs>
                <a:gs pos="41000">
                  <a:schemeClr val="accent1">
                    <a:lumMod val="40000"/>
                    <a:lumOff val="60000"/>
                  </a:schemeClr>
                </a:gs>
                <a:gs pos="6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  <a:tileRect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914908" y="3840480"/>
              <a:ext cx="1463040" cy="1463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/>
                <a:t>Embryo</a:t>
              </a:r>
              <a:endParaRPr lang="en-US" dirty="0"/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 flipV="1">
            <a:off x="3014685" y="3121197"/>
            <a:ext cx="0" cy="203580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690723" y="5155459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734709" y="2753407"/>
            <a:ext cx="568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Low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869218" y="5280526"/>
            <a:ext cx="825566" cy="251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Mesoderm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869220" y="4078597"/>
            <a:ext cx="1146304" cy="251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Neuroectoderm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69218" y="2995262"/>
            <a:ext cx="1188807" cy="251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Dorsal ectoderm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3374901" y="2957372"/>
            <a:ext cx="2494320" cy="2494318"/>
            <a:chOff x="4080759" y="2028684"/>
            <a:chExt cx="3657603" cy="3657600"/>
          </a:xfrm>
        </p:grpSpPr>
        <p:sp>
          <p:nvSpPr>
            <p:cNvPr id="44" name="Arc 43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16776737"/>
                <a:gd name="adj2" fmla="val 19795885"/>
              </a:avLst>
            </a:prstGeom>
            <a:ln w="50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Arc 44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2989254"/>
                <a:gd name="adj2" fmla="val 7678429"/>
              </a:avLst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Arc 45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19765346"/>
                <a:gd name="adj2" fmla="val 3019557"/>
              </a:avLst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Arc 46"/>
            <p:cNvSpPr/>
            <p:nvPr/>
          </p:nvSpPr>
          <p:spPr>
            <a:xfrm>
              <a:off x="4080761" y="2028684"/>
              <a:ext cx="3657600" cy="3657600"/>
            </a:xfrm>
            <a:prstGeom prst="arc">
              <a:avLst>
                <a:gd name="adj1" fmla="val 7682220"/>
                <a:gd name="adj2" fmla="val 12527983"/>
              </a:avLst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Arc 47"/>
            <p:cNvSpPr/>
            <p:nvPr/>
          </p:nvSpPr>
          <p:spPr>
            <a:xfrm>
              <a:off x="4080760" y="2028684"/>
              <a:ext cx="3657600" cy="3657600"/>
            </a:xfrm>
            <a:prstGeom prst="arc">
              <a:avLst>
                <a:gd name="adj1" fmla="val 12535813"/>
                <a:gd name="adj2" fmla="val 15559981"/>
              </a:avLst>
            </a:prstGeom>
            <a:ln w="50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Arc 48"/>
            <p:cNvSpPr/>
            <p:nvPr/>
          </p:nvSpPr>
          <p:spPr>
            <a:xfrm>
              <a:off x="4080759" y="2028684"/>
              <a:ext cx="3657600" cy="3657600"/>
            </a:xfrm>
            <a:prstGeom prst="arc">
              <a:avLst>
                <a:gd name="adj1" fmla="val 15540647"/>
                <a:gd name="adj2" fmla="val 16810036"/>
              </a:avLst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1" name="Rectangle 50"/>
          <p:cNvSpPr/>
          <p:nvPr/>
        </p:nvSpPr>
        <p:spPr>
          <a:xfrm>
            <a:off x="1437719" y="3950887"/>
            <a:ext cx="1559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Nuclear Dorsal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3897598" y="3812387"/>
            <a:ext cx="14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Embryo</a:t>
            </a:r>
          </a:p>
          <a:p>
            <a:pPr algn="ctr"/>
            <a:r>
              <a:rPr lang="en-US" dirty="0" smtClean="0"/>
              <a:t>Cross-Section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35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Groucho is a co-repressor integral to </a:t>
            </a:r>
            <a:r>
              <a:rPr lang="en-US" i="1" dirty="0" smtClean="0"/>
              <a:t>Drosophila </a:t>
            </a:r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785" y="1690689"/>
            <a:ext cx="4796971" cy="465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0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domain architecture of Gro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7" t="11711" r="18323" b="82841"/>
          <a:stretch/>
        </p:blipFill>
        <p:spPr>
          <a:xfrm>
            <a:off x="2209552" y="1808471"/>
            <a:ext cx="5688281" cy="7362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9387" y="2737834"/>
            <a:ext cx="2190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Self-association</a:t>
            </a:r>
          </a:p>
          <a:p>
            <a:pPr algn="r"/>
            <a:r>
              <a:rPr lang="en-US" dirty="0" smtClean="0"/>
              <a:t>Repressor interaction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80668" y="3519380"/>
            <a:ext cx="20220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Nuclear localization</a:t>
            </a:r>
          </a:p>
          <a:p>
            <a:pPr algn="r"/>
            <a:r>
              <a:rPr lang="en-US" dirty="0" smtClean="0"/>
              <a:t>Interaction with:</a:t>
            </a:r>
          </a:p>
          <a:p>
            <a:pPr algn="r"/>
            <a:r>
              <a:rPr lang="en-US" sz="1400" dirty="0" smtClean="0"/>
              <a:t>HDAC1/Rpd3</a:t>
            </a:r>
          </a:p>
          <a:p>
            <a:pPr algn="r"/>
            <a:r>
              <a:rPr lang="en-US" sz="1400" dirty="0" smtClean="0"/>
              <a:t>H3/4 </a:t>
            </a:r>
            <a:r>
              <a:rPr lang="en-US" sz="1400" dirty="0" err="1" smtClean="0"/>
              <a:t>hypoacetylated</a:t>
            </a:r>
            <a:r>
              <a:rPr lang="en-US" sz="1400" dirty="0" smtClean="0"/>
              <a:t> tail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2415847" y="4731813"/>
            <a:ext cx="18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Regulatory region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293009" y="5236360"/>
            <a:ext cx="18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Regulatory region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490638" y="5740907"/>
            <a:ext cx="219021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l-GR" dirty="0" smtClean="0"/>
              <a:t>β</a:t>
            </a:r>
            <a:r>
              <a:rPr lang="en-US" dirty="0" smtClean="0"/>
              <a:t>-propeller domain</a:t>
            </a:r>
          </a:p>
          <a:p>
            <a:pPr algn="r"/>
            <a:r>
              <a:rPr lang="en-US" dirty="0" smtClean="0"/>
              <a:t>Repressor interaction</a:t>
            </a:r>
          </a:p>
          <a:p>
            <a:pPr algn="r"/>
            <a:r>
              <a:rPr lang="en-US" sz="1400" dirty="0" smtClean="0"/>
              <a:t>WRPW and eh1-like motifs</a:t>
            </a:r>
            <a:endParaRPr lang="en-US" sz="1400" dirty="0"/>
          </a:p>
        </p:txBody>
      </p:sp>
      <p:sp>
        <p:nvSpPr>
          <p:cNvPr id="39" name="Freeform 38"/>
          <p:cNvSpPr/>
          <p:nvPr/>
        </p:nvSpPr>
        <p:spPr>
          <a:xfrm>
            <a:off x="542925" y="2544740"/>
            <a:ext cx="2162175" cy="839425"/>
          </a:xfrm>
          <a:custGeom>
            <a:avLst/>
            <a:gdLst>
              <a:gd name="connsiteX0" fmla="*/ 800100 w 800100"/>
              <a:gd name="connsiteY0" fmla="*/ 0 h 1524000"/>
              <a:gd name="connsiteX1" fmla="*/ 800100 w 800100"/>
              <a:gd name="connsiteY1" fmla="*/ 0 h 1524000"/>
              <a:gd name="connsiteX2" fmla="*/ 800100 w 800100"/>
              <a:gd name="connsiteY2" fmla="*/ 866775 h 1524000"/>
              <a:gd name="connsiteX3" fmla="*/ 800100 w 800100"/>
              <a:gd name="connsiteY3" fmla="*/ 1524000 h 1524000"/>
              <a:gd name="connsiteX4" fmla="*/ 0 w 800100"/>
              <a:gd name="connsiteY4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00" h="1524000">
                <a:moveTo>
                  <a:pt x="800100" y="0"/>
                </a:moveTo>
                <a:lnTo>
                  <a:pt x="800100" y="0"/>
                </a:lnTo>
                <a:lnTo>
                  <a:pt x="800100" y="866775"/>
                </a:lnTo>
                <a:lnTo>
                  <a:pt x="800100" y="1524000"/>
                </a:lnTo>
                <a:lnTo>
                  <a:pt x="0" y="152400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1360273" y="2544741"/>
            <a:ext cx="2142487" cy="2036822"/>
          </a:xfrm>
          <a:custGeom>
            <a:avLst/>
            <a:gdLst>
              <a:gd name="connsiteX0" fmla="*/ 800100 w 800100"/>
              <a:gd name="connsiteY0" fmla="*/ 0 h 1524000"/>
              <a:gd name="connsiteX1" fmla="*/ 800100 w 800100"/>
              <a:gd name="connsiteY1" fmla="*/ 0 h 1524000"/>
              <a:gd name="connsiteX2" fmla="*/ 800100 w 800100"/>
              <a:gd name="connsiteY2" fmla="*/ 866775 h 1524000"/>
              <a:gd name="connsiteX3" fmla="*/ 800100 w 800100"/>
              <a:gd name="connsiteY3" fmla="*/ 1524000 h 1524000"/>
              <a:gd name="connsiteX4" fmla="*/ 0 w 800100"/>
              <a:gd name="connsiteY4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00" h="1524000">
                <a:moveTo>
                  <a:pt x="800100" y="0"/>
                </a:moveTo>
                <a:lnTo>
                  <a:pt x="800100" y="0"/>
                </a:lnTo>
                <a:lnTo>
                  <a:pt x="800100" y="866775"/>
                </a:lnTo>
                <a:lnTo>
                  <a:pt x="800100" y="1524000"/>
                </a:lnTo>
                <a:lnTo>
                  <a:pt x="0" y="152400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2524125" y="2544740"/>
            <a:ext cx="1738190" cy="2532111"/>
          </a:xfrm>
          <a:custGeom>
            <a:avLst/>
            <a:gdLst>
              <a:gd name="connsiteX0" fmla="*/ 800100 w 800100"/>
              <a:gd name="connsiteY0" fmla="*/ 0 h 1524000"/>
              <a:gd name="connsiteX1" fmla="*/ 800100 w 800100"/>
              <a:gd name="connsiteY1" fmla="*/ 0 h 1524000"/>
              <a:gd name="connsiteX2" fmla="*/ 800100 w 800100"/>
              <a:gd name="connsiteY2" fmla="*/ 866775 h 1524000"/>
              <a:gd name="connsiteX3" fmla="*/ 800100 w 800100"/>
              <a:gd name="connsiteY3" fmla="*/ 1524000 h 1524000"/>
              <a:gd name="connsiteX4" fmla="*/ 0 w 800100"/>
              <a:gd name="connsiteY4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00" h="1524000">
                <a:moveTo>
                  <a:pt x="800100" y="0"/>
                </a:moveTo>
                <a:lnTo>
                  <a:pt x="800100" y="0"/>
                </a:lnTo>
                <a:lnTo>
                  <a:pt x="800100" y="866775"/>
                </a:lnTo>
                <a:lnTo>
                  <a:pt x="800100" y="1524000"/>
                </a:lnTo>
                <a:lnTo>
                  <a:pt x="0" y="152400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3390901" y="2534789"/>
            <a:ext cx="1720694" cy="3046861"/>
          </a:xfrm>
          <a:custGeom>
            <a:avLst/>
            <a:gdLst>
              <a:gd name="connsiteX0" fmla="*/ 800100 w 800100"/>
              <a:gd name="connsiteY0" fmla="*/ 0 h 1524000"/>
              <a:gd name="connsiteX1" fmla="*/ 800100 w 800100"/>
              <a:gd name="connsiteY1" fmla="*/ 0 h 1524000"/>
              <a:gd name="connsiteX2" fmla="*/ 800100 w 800100"/>
              <a:gd name="connsiteY2" fmla="*/ 866775 h 1524000"/>
              <a:gd name="connsiteX3" fmla="*/ 800100 w 800100"/>
              <a:gd name="connsiteY3" fmla="*/ 1524000 h 1524000"/>
              <a:gd name="connsiteX4" fmla="*/ 0 w 800100"/>
              <a:gd name="connsiteY4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00" h="1524000">
                <a:moveTo>
                  <a:pt x="800100" y="0"/>
                </a:moveTo>
                <a:lnTo>
                  <a:pt x="800100" y="0"/>
                </a:lnTo>
                <a:lnTo>
                  <a:pt x="800100" y="866775"/>
                </a:lnTo>
                <a:lnTo>
                  <a:pt x="800100" y="1524000"/>
                </a:lnTo>
                <a:lnTo>
                  <a:pt x="0" y="152400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4518678" y="2544740"/>
            <a:ext cx="2162175" cy="4057941"/>
          </a:xfrm>
          <a:custGeom>
            <a:avLst/>
            <a:gdLst>
              <a:gd name="connsiteX0" fmla="*/ 800100 w 800100"/>
              <a:gd name="connsiteY0" fmla="*/ 0 h 1524000"/>
              <a:gd name="connsiteX1" fmla="*/ 800100 w 800100"/>
              <a:gd name="connsiteY1" fmla="*/ 0 h 1524000"/>
              <a:gd name="connsiteX2" fmla="*/ 800100 w 800100"/>
              <a:gd name="connsiteY2" fmla="*/ 866775 h 1524000"/>
              <a:gd name="connsiteX3" fmla="*/ 800100 w 800100"/>
              <a:gd name="connsiteY3" fmla="*/ 1524000 h 1524000"/>
              <a:gd name="connsiteX4" fmla="*/ 0 w 800100"/>
              <a:gd name="connsiteY4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00" h="1524000">
                <a:moveTo>
                  <a:pt x="800100" y="0"/>
                </a:moveTo>
                <a:lnTo>
                  <a:pt x="800100" y="0"/>
                </a:lnTo>
                <a:lnTo>
                  <a:pt x="800100" y="866775"/>
                </a:lnTo>
                <a:lnTo>
                  <a:pt x="800100" y="1524000"/>
                </a:lnTo>
                <a:lnTo>
                  <a:pt x="0" y="152400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00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4" grpId="0"/>
      <p:bldP spid="17" grpId="0"/>
      <p:bldP spid="20" grpId="0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Groucho is recruited by multiple sequence-specific factors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21664" y="2117409"/>
            <a:ext cx="3352800" cy="129235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Dorsal-ventral patterning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21664" y="3410492"/>
            <a:ext cx="1365504" cy="223440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Anterior-posterior patterning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21664" y="5644896"/>
            <a:ext cx="3352800" cy="48768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Notch signaling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87168" y="3410492"/>
            <a:ext cx="1987296" cy="142973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Segmentation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87168" y="4840224"/>
            <a:ext cx="1987296" cy="80467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Terminal patterning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74464" y="2117409"/>
            <a:ext cx="3352800" cy="1292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Dorsal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Brinker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Ind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Vnd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20768" y="3407555"/>
            <a:ext cx="1694688" cy="14304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Hairy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Runt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Even-skipped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Odd-skipped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150864" y="3388743"/>
            <a:ext cx="1658112" cy="1426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Sloppy-paired 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Engrailed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Knirps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Goosecoid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74464" y="4840224"/>
            <a:ext cx="3352800" cy="8046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Capicua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Huckebein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74464" y="5644896"/>
            <a:ext cx="3352800" cy="4876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Su(H)                       E(</a:t>
            </a:r>
            <a:r>
              <a:rPr lang="en-US" dirty="0" err="1" smtClean="0">
                <a:solidFill>
                  <a:schemeClr val="tx1"/>
                </a:solidFill>
              </a:rPr>
              <a:t>spl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74464" y="3409761"/>
            <a:ext cx="3352800" cy="1426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2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potential mechanisms of Gro-mediated repression</a:t>
            </a:r>
            <a:endParaRPr lang="en-US" dirty="0"/>
          </a:p>
        </p:txBody>
      </p:sp>
      <p:pic>
        <p:nvPicPr>
          <p:cNvPr id="3" name="Picture 2" descr="mechanism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7" t="5660" r="5000"/>
          <a:stretch/>
        </p:blipFill>
        <p:spPr>
          <a:xfrm>
            <a:off x="1310918" y="1690689"/>
            <a:ext cx="5547794" cy="39893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74119" y="6118819"/>
            <a:ext cx="2079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>
                <a:latin typeface="Helvetica"/>
                <a:cs typeface="Helvetica"/>
              </a:rPr>
              <a:t>Seikya</a:t>
            </a:r>
            <a:r>
              <a:rPr lang="en-US" sz="1400" i="1" dirty="0" smtClean="0">
                <a:latin typeface="Helvetica"/>
                <a:cs typeface="Helvetica"/>
              </a:rPr>
              <a:t> and </a:t>
            </a:r>
            <a:r>
              <a:rPr lang="en-US" sz="1400" i="1" dirty="0" err="1" smtClean="0">
                <a:latin typeface="Helvetica"/>
                <a:cs typeface="Helvetica"/>
              </a:rPr>
              <a:t>Zaret</a:t>
            </a:r>
            <a:r>
              <a:rPr lang="en-US" sz="1400" i="1" dirty="0" smtClean="0">
                <a:latin typeface="Helvetica"/>
                <a:cs typeface="Helvetica"/>
              </a:rPr>
              <a:t>, 2007</a:t>
            </a:r>
          </a:p>
        </p:txBody>
      </p:sp>
      <p:sp>
        <p:nvSpPr>
          <p:cNvPr id="5" name="Rectangle 4"/>
          <p:cNvSpPr/>
          <p:nvPr/>
        </p:nvSpPr>
        <p:spPr>
          <a:xfrm>
            <a:off x="4234420" y="1552913"/>
            <a:ext cx="3774030" cy="20138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78003" y="3451102"/>
            <a:ext cx="3774030" cy="24268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53297" y="6117330"/>
            <a:ext cx="2338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Helvetica"/>
                <a:cs typeface="Helvetica"/>
              </a:rPr>
              <a:t>Zhang and Emmons, 2002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91961" y="6118819"/>
            <a:ext cx="1380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>
                <a:latin typeface="Helvetica"/>
                <a:cs typeface="Helvetica"/>
              </a:rPr>
              <a:t>Cai</a:t>
            </a:r>
            <a:r>
              <a:rPr lang="en-US" sz="1400" i="1" dirty="0" smtClean="0">
                <a:latin typeface="Helvetica"/>
                <a:cs typeface="Helvetica"/>
              </a:rPr>
              <a:t> et al, 2003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74119" y="6425107"/>
            <a:ext cx="3271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Figures </a:t>
            </a:r>
            <a:r>
              <a:rPr lang="en-US" sz="1600" i="1" dirty="0" err="1" smtClean="0"/>
              <a:t>Turki-Judeh</a:t>
            </a:r>
            <a:r>
              <a:rPr lang="en-US" sz="1600" i="1" dirty="0" smtClean="0"/>
              <a:t> and </a:t>
            </a:r>
            <a:r>
              <a:rPr lang="en-US" sz="1600" i="1" dirty="0" err="1" smtClean="0"/>
              <a:t>Courey</a:t>
            </a:r>
            <a:r>
              <a:rPr lang="en-US" sz="1600" i="1" dirty="0" smtClean="0"/>
              <a:t>, 2012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64265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7005</TotalTime>
  <Words>1160</Words>
  <Application>Microsoft Macintosh PowerPoint</Application>
  <PresentationFormat>On-screen Show (4:3)</PresentationFormat>
  <Paragraphs>377</Paragraphs>
  <Slides>40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Calibri</vt:lpstr>
      <vt:lpstr>Calibri Light</vt:lpstr>
      <vt:lpstr>Cambria Math</vt:lpstr>
      <vt:lpstr>Helvetica</vt:lpstr>
      <vt:lpstr>Helvetica Neue</vt:lpstr>
      <vt:lpstr>Arial</vt:lpstr>
      <vt:lpstr>Office Theme</vt:lpstr>
      <vt:lpstr>Genome-wide Analysis of Groucho Function in Drosophila Embryogenesis</vt:lpstr>
      <vt:lpstr>Gene regulation through concerted action of activators and repressors</vt:lpstr>
      <vt:lpstr>Spatial and temporal regulation of gene expression in development</vt:lpstr>
      <vt:lpstr>Morphogen gradients designate cell fate in embryogenesis</vt:lpstr>
      <vt:lpstr>These gradients are the primary determinates of cellular fate</vt:lpstr>
      <vt:lpstr>Groucho is a co-repressor integral to Drosophila development</vt:lpstr>
      <vt:lpstr>The domain architecture of Gro</vt:lpstr>
      <vt:lpstr>Groucho is recruited by multiple sequence-specific factors</vt:lpstr>
      <vt:lpstr>Multiple potential mechanisms of Gro-mediated repression</vt:lpstr>
      <vt:lpstr>Questions to be addressed</vt:lpstr>
      <vt:lpstr>Genome-wide analysis of Groucho’s functions in early fly development</vt:lpstr>
      <vt:lpstr>Groucho is recruited to thousands of sites throughout the genome</vt:lpstr>
      <vt:lpstr>Groucho is recruited to thousands of sites throughout the genome</vt:lpstr>
      <vt:lpstr>Mechanism of long-range repression – spreading vs. looping?</vt:lpstr>
      <vt:lpstr>Published evidence for spreading</vt:lpstr>
      <vt:lpstr>Gro binds in clusters of discrete peaks</vt:lpstr>
      <vt:lpstr>Gro binding is not indicative of spreading in vivo</vt:lpstr>
      <vt:lpstr>dCtBP is a short-range repressor</vt:lpstr>
      <vt:lpstr>Is Gro recruitment sufficient for repression?</vt:lpstr>
      <vt:lpstr>zen</vt:lpstr>
      <vt:lpstr>dpp</vt:lpstr>
      <vt:lpstr>rho</vt:lpstr>
      <vt:lpstr>sna</vt:lpstr>
      <vt:lpstr>Gro is found at all classes of Dorsal binding site</vt:lpstr>
      <vt:lpstr>Questions to be addressed</vt:lpstr>
      <vt:lpstr>Expression profiling of embryos with varying Groucho dosages</vt:lpstr>
      <vt:lpstr>Perturbation of Groucho levels affects thousands of genes</vt:lpstr>
      <vt:lpstr>Integrating Gro binding and transcriptome data in embryos</vt:lpstr>
      <vt:lpstr>Gro-occupied genes are enriched for repressed targets</vt:lpstr>
      <vt:lpstr>Gro target genes are enriched for developmental TFs</vt:lpstr>
      <vt:lpstr>PowerPoint Presentation</vt:lpstr>
      <vt:lpstr>Questions to be addressed</vt:lpstr>
      <vt:lpstr>RNA Pol II pausing is a general mechanism of gene regulation</vt:lpstr>
      <vt:lpstr>Gro-repressed genes are enriched for stalled PolII</vt:lpstr>
      <vt:lpstr>Isolation of nascent pre-mRNA</vt:lpstr>
      <vt:lpstr>Different relative transcript abundance in nascent versus total RNA</vt:lpstr>
      <vt:lpstr>Nascent-RNA is depleted for maternally contributed transcripts</vt:lpstr>
      <vt:lpstr>Gro-repressed genes are enriched for 5’ read density</vt:lpstr>
      <vt:lpstr>Conclusion</vt:lpstr>
      <vt:lpstr>Acknowledgements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Genome-wide Analysis of Groucho Function in Drosophila Embryogenesis</dc:title>
  <dc:creator>Michael Chambers</dc:creator>
  <cp:lastModifiedBy>Michael Chambers</cp:lastModifiedBy>
  <cp:revision>160</cp:revision>
  <dcterms:created xsi:type="dcterms:W3CDTF">2015-11-19T02:10:34Z</dcterms:created>
  <dcterms:modified xsi:type="dcterms:W3CDTF">2015-11-23T23:05:41Z</dcterms:modified>
</cp:coreProperties>
</file>